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88" r:id="rId3"/>
    <p:sldId id="325" r:id="rId4"/>
    <p:sldId id="330" r:id="rId5"/>
    <p:sldId id="295" r:id="rId6"/>
    <p:sldId id="316" r:id="rId7"/>
    <p:sldId id="335" r:id="rId8"/>
    <p:sldId id="294" r:id="rId9"/>
    <p:sldId id="306" r:id="rId10"/>
    <p:sldId id="317" r:id="rId11"/>
    <p:sldId id="296" r:id="rId12"/>
    <p:sldId id="297" r:id="rId13"/>
    <p:sldId id="303" r:id="rId14"/>
    <p:sldId id="334" r:id="rId15"/>
    <p:sldId id="327" r:id="rId16"/>
    <p:sldId id="329" r:id="rId17"/>
    <p:sldId id="298" r:id="rId18"/>
    <p:sldId id="299" r:id="rId19"/>
    <p:sldId id="301" r:id="rId20"/>
    <p:sldId id="333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73"/>
    <p:restoredTop sz="75271"/>
  </p:normalViewPr>
  <p:slideViewPr>
    <p:cSldViewPr snapToGrid="0" snapToObjects="1">
      <p:cViewPr>
        <p:scale>
          <a:sx n="100" d="100"/>
          <a:sy n="100" d="100"/>
        </p:scale>
        <p:origin x="48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7373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altLang="zh-CN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comapre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visual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quality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render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offset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cubes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rander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eqirectangaluar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projection.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8K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equiretangluar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comparsion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experiment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extract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2000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views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-US" baseline="0" dirty="0" smtClean="0"/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slide,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x-</a:t>
            </a:r>
            <a:r>
              <a:rPr lang="en-US" altLang="zh-CN" baseline="0" dirty="0" err="1" smtClean="0"/>
              <a:t>axixs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represnt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angle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distance</a:t>
            </a:r>
            <a:r>
              <a:rPr lang="zh-CN" altLang="en-US" baseline="0" dirty="0" smtClean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891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playback buffer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3873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768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6509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CN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side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client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side</a:t>
            </a:r>
            <a:endParaRPr lang="e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40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25713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0344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039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477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688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1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1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/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github.com/bingsyslab/360projection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480093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kumimoji="1" lang="en-US" altLang="zh-CN" sz="4800" dirty="0"/>
              <a:t>A </a:t>
            </a:r>
            <a:r>
              <a:rPr kumimoji="1" lang="en-US" altLang="zh-CN" sz="4800" dirty="0" smtClean="0"/>
              <a:t>Measurement </a:t>
            </a:r>
            <a:r>
              <a:rPr kumimoji="1" lang="en-US" altLang="zh-CN" sz="4800" dirty="0"/>
              <a:t>Study of Oculus 360 Degree Video Streaming</a:t>
            </a:r>
            <a:endParaRPr lang="en" sz="48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569941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" dirty="0"/>
          </a:p>
          <a:p>
            <a:r>
              <a:rPr lang="en" b="1" dirty="0">
                <a:solidFill>
                  <a:schemeClr val="bg2"/>
                </a:solidFill>
              </a:rPr>
              <a:t>Chao </a:t>
            </a:r>
            <a:r>
              <a:rPr lang="en" b="1" dirty="0" smtClean="0">
                <a:solidFill>
                  <a:schemeClr val="bg2"/>
                </a:solidFill>
              </a:rPr>
              <a:t>Zhou</a:t>
            </a:r>
            <a:r>
              <a:rPr lang="en-US" baseline="30000" dirty="0" smtClean="0">
                <a:solidFill>
                  <a:schemeClr val="bg2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dirty="0" err="1" smtClean="0"/>
              <a:t>Zhenhua</a:t>
            </a:r>
            <a:r>
              <a:rPr lang="en-US" dirty="0" smtClean="0"/>
              <a:t> Li</a:t>
            </a:r>
            <a:r>
              <a:rPr lang="en-US" baseline="30000" dirty="0" smtClean="0"/>
              <a:t>2</a:t>
            </a:r>
            <a:r>
              <a:rPr lang="en-US" dirty="0" smtClean="0"/>
              <a:t>, Yao Liu</a:t>
            </a:r>
            <a:r>
              <a:rPr lang="en-US" baseline="30000" dirty="0" smtClean="0"/>
              <a:t>1</a:t>
            </a:r>
            <a:endParaRPr lang="en-US" dirty="0" smtClean="0"/>
          </a:p>
          <a:p>
            <a:endParaRPr lang="en-US" dirty="0"/>
          </a:p>
          <a:p>
            <a:r>
              <a:rPr lang="en-US" altLang="zh-CN" baseline="30000" dirty="0"/>
              <a:t>1 </a:t>
            </a:r>
            <a:r>
              <a:rPr lang="en-US" altLang="zh-CN" dirty="0"/>
              <a:t>SUNY Binghamton</a:t>
            </a:r>
          </a:p>
          <a:p>
            <a:r>
              <a:rPr lang="en-US" altLang="zh-CN" baseline="30000" dirty="0"/>
              <a:t>2</a:t>
            </a:r>
            <a:r>
              <a:rPr lang="en-US" altLang="zh-CN" dirty="0" smtClean="0"/>
              <a:t> </a:t>
            </a:r>
            <a:r>
              <a:rPr lang="en-US" altLang="zh-CN" dirty="0"/>
              <a:t>Tsinghua University</a:t>
            </a:r>
          </a:p>
          <a:p>
            <a:endParaRPr lang="en" dirty="0"/>
          </a:p>
          <a:p>
            <a:endParaRPr dirty="0"/>
          </a:p>
        </p:txBody>
      </p:sp>
      <p:cxnSp>
        <p:nvCxnSpPr>
          <p:cNvPr id="56" name="Shape 56"/>
          <p:cNvCxnSpPr/>
          <p:nvPr/>
        </p:nvCxnSpPr>
        <p:spPr>
          <a:xfrm rot="10800000" flipH="1">
            <a:off x="311700" y="2494592"/>
            <a:ext cx="8367600" cy="381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幻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Offset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Cubes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in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Oculus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274971"/>
            <a:ext cx="4357757" cy="17040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1" y="2860675"/>
            <a:ext cx="4314580" cy="1590303"/>
          </a:xfrm>
          <a:prstGeom prst="rect">
            <a:avLst/>
          </a:prstGeom>
        </p:spPr>
      </p:pic>
      <p:cxnSp>
        <p:nvCxnSpPr>
          <p:cNvPr id="8" name="Shape 440"/>
          <p:cNvCxnSpPr/>
          <p:nvPr/>
        </p:nvCxnSpPr>
        <p:spPr>
          <a:xfrm rot="10800000" flipH="1">
            <a:off x="348451" y="1016609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右大括号 6"/>
          <p:cNvSpPr/>
          <p:nvPr/>
        </p:nvSpPr>
        <p:spPr>
          <a:xfrm>
            <a:off x="4502047" y="1416058"/>
            <a:ext cx="276432" cy="1381718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右大括号 8"/>
          <p:cNvSpPr/>
          <p:nvPr/>
        </p:nvSpPr>
        <p:spPr>
          <a:xfrm>
            <a:off x="4516592" y="3041879"/>
            <a:ext cx="261886" cy="1225321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933507" y="1690577"/>
            <a:ext cx="1828800" cy="9144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933507" y="178798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0070C0"/>
                </a:solidFill>
              </a:rPr>
              <a:t>22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offset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cube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orientations</a:t>
            </a:r>
            <a:endParaRPr kumimoji="1"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933507" y="3197339"/>
            <a:ext cx="1828800" cy="9144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252483" y="3300596"/>
            <a:ext cx="1190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0070C0"/>
                </a:solidFill>
              </a:rPr>
              <a:t>4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quality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versions</a:t>
            </a:r>
            <a:endParaRPr kumimoji="1"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03359" y="2622491"/>
            <a:ext cx="44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>
                <a:solidFill>
                  <a:srgbClr val="C00000"/>
                </a:solidFill>
              </a:rPr>
              <a:t>⨉</a:t>
            </a:r>
            <a:endParaRPr kumimoji="1"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83829" y="2638288"/>
            <a:ext cx="44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C00000"/>
                </a:solidFill>
              </a:rPr>
              <a:t>=</a:t>
            </a:r>
            <a:endParaRPr kumimoji="1"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538484" y="1690577"/>
            <a:ext cx="1257067" cy="24211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555781" y="1914605"/>
            <a:ext cx="1301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C00000"/>
                </a:solidFill>
              </a:rPr>
              <a:t>88</a:t>
            </a:r>
            <a:r>
              <a:rPr kumimoji="1" lang="zh-CN" altLang="en-US" sz="2000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C00000"/>
                </a:solidFill>
              </a:rPr>
              <a:t>versions</a:t>
            </a:r>
            <a:r>
              <a:rPr kumimoji="1" lang="zh-CN" altLang="en-US" sz="2000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C00000"/>
                </a:solidFill>
              </a:rPr>
              <a:t>of</a:t>
            </a:r>
            <a:r>
              <a:rPr kumimoji="1" lang="zh-CN" altLang="en-US" sz="2000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</a:rPr>
              <a:t>our</a:t>
            </a:r>
            <a:r>
              <a:rPr kumimoji="1" lang="zh-CN" altLang="en-US" sz="2000" dirty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</a:rPr>
              <a:t>5</a:t>
            </a:r>
            <a:r>
              <a:rPr kumimoji="1" lang="zh-CN" altLang="en-US" sz="2000" dirty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</a:rPr>
              <a:t>minutes test</a:t>
            </a:r>
            <a:r>
              <a:rPr kumimoji="1" lang="zh-CN" altLang="en-US" sz="2000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C00000"/>
                </a:solidFill>
              </a:rPr>
              <a:t>video</a:t>
            </a:r>
            <a:r>
              <a:rPr kumimoji="1" lang="zh-CN" altLang="en-US" sz="2000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C00000"/>
                </a:solidFill>
              </a:rPr>
              <a:t>is</a:t>
            </a:r>
            <a:r>
              <a:rPr kumimoji="1" lang="zh-CN" altLang="en-US" sz="2000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C00000"/>
                </a:solidFill>
              </a:rPr>
              <a:t>31</a:t>
            </a:r>
            <a:r>
              <a:rPr kumimoji="1" lang="zh-CN" altLang="en-US" sz="2000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C00000"/>
                </a:solidFill>
              </a:rPr>
              <a:t>GB!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4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886" y="1418628"/>
            <a:ext cx="4526510" cy="30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SzPct val="39285"/>
            </a:pPr>
            <a:r>
              <a:rPr lang="en-US" altLang="zh-CN" dirty="0" smtClean="0">
                <a:solidFill>
                  <a:schemeClr val="tx1"/>
                </a:solidFill>
              </a:rPr>
              <a:t>Visual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" dirty="0" smtClean="0">
                <a:solidFill>
                  <a:schemeClr val="tx1"/>
                </a:solidFill>
              </a:rPr>
              <a:t>Quality of </a:t>
            </a:r>
            <a:r>
              <a:rPr lang="en" dirty="0">
                <a:solidFill>
                  <a:schemeClr val="tx1"/>
                </a:solidFill>
              </a:rPr>
              <a:t>Offset </a:t>
            </a:r>
            <a:r>
              <a:rPr lang="en" dirty="0" smtClean="0">
                <a:solidFill>
                  <a:schemeClr val="tx1"/>
                </a:solidFill>
              </a:rPr>
              <a:t>Cu</a:t>
            </a:r>
            <a:r>
              <a:rPr lang="en-US" altLang="zh-CN" dirty="0" smtClean="0">
                <a:solidFill>
                  <a:schemeClr val="tx1"/>
                </a:solidFill>
              </a:rPr>
              <a:t>b</a:t>
            </a:r>
            <a:r>
              <a:rPr lang="en" dirty="0" smtClean="0">
                <a:solidFill>
                  <a:schemeClr val="tx1"/>
                </a:solidFill>
              </a:rPr>
              <a:t>e</a:t>
            </a:r>
            <a:r>
              <a:rPr lang="en-US" altLang="zh-CN" dirty="0" smtClean="0">
                <a:solidFill>
                  <a:schemeClr val="tx1"/>
                </a:solidFill>
              </a:rPr>
              <a:t>s</a:t>
            </a:r>
            <a:r>
              <a:rPr lang="en" dirty="0" smtClean="0">
                <a:solidFill>
                  <a:schemeClr val="tx1"/>
                </a:solidFill>
              </a:rPr>
              <a:t> </a:t>
            </a:r>
            <a:endParaRPr lang="en" dirty="0">
              <a:solidFill>
                <a:schemeClr val="tx1"/>
              </a:solidFill>
            </a:endParaRPr>
          </a:p>
        </p:txBody>
      </p:sp>
      <p:cxnSp>
        <p:nvCxnSpPr>
          <p:cNvPr id="461" name="Shape 461"/>
          <p:cNvCxnSpPr/>
          <p:nvPr/>
        </p:nvCxnSpPr>
        <p:spPr>
          <a:xfrm rot="10800000" flipH="1">
            <a:off x="355201" y="10525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62" name="Shape 4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052" y="1390497"/>
            <a:ext cx="4375376" cy="3108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幻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3" name="矩形 2"/>
          <p:cNvSpPr/>
          <p:nvPr/>
        </p:nvSpPr>
        <p:spPr>
          <a:xfrm>
            <a:off x="750223" y="1649801"/>
            <a:ext cx="822417" cy="2057400"/>
          </a:xfrm>
          <a:prstGeom prst="rect">
            <a:avLst/>
          </a:prstGeom>
          <a:solidFill>
            <a:srgbClr val="C0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72642" y="1643076"/>
            <a:ext cx="2761488" cy="208483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cxnSp>
        <p:nvCxnSpPr>
          <p:cNvPr id="9" name="直线连接符 8"/>
          <p:cNvCxnSpPr/>
          <p:nvPr/>
        </p:nvCxnSpPr>
        <p:spPr>
          <a:xfrm flipH="1">
            <a:off x="1565921" y="1649800"/>
            <a:ext cx="13445" cy="2057401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 flipV="1">
            <a:off x="1430449" y="1430833"/>
            <a:ext cx="653449" cy="81432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118356" y="1063399"/>
            <a:ext cx="313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70C0"/>
                </a:solidFill>
              </a:rPr>
              <a:t>Less</a:t>
            </a:r>
            <a:r>
              <a:rPr kumimoji="1" lang="zh-CN" altLang="en-US" sz="24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70C0"/>
                </a:solidFill>
              </a:rPr>
              <a:t>than</a:t>
            </a:r>
            <a:r>
              <a:rPr kumimoji="1" lang="zh-CN" altLang="en-US" sz="24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70C0"/>
                </a:solidFill>
              </a:rPr>
              <a:t>40</a:t>
            </a:r>
            <a:r>
              <a:rPr kumimoji="1" lang="zh-CN" altLang="en-US" sz="24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70C0"/>
                </a:solidFill>
              </a:rPr>
              <a:t>degrees</a:t>
            </a:r>
            <a:endParaRPr kumimoji="1"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0081" y="4229489"/>
            <a:ext cx="1336792" cy="37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051997" y="4170705"/>
            <a:ext cx="1336792" cy="37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038552" y="1652590"/>
            <a:ext cx="2763749" cy="2032350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230783" y="1654651"/>
            <a:ext cx="822417" cy="2057400"/>
          </a:xfrm>
          <a:prstGeom prst="rect">
            <a:avLst/>
          </a:prstGeom>
          <a:solidFill>
            <a:srgbClr val="C0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cxnSp>
        <p:nvCxnSpPr>
          <p:cNvPr id="24" name="直线连接符 23"/>
          <p:cNvCxnSpPr/>
          <p:nvPr/>
        </p:nvCxnSpPr>
        <p:spPr>
          <a:xfrm flipH="1">
            <a:off x="6038552" y="1657560"/>
            <a:ext cx="13445" cy="2057401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4536" y="4336352"/>
            <a:ext cx="8495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bg2"/>
                </a:solidFill>
              </a:rPr>
              <a:t>2K</a:t>
            </a:r>
            <a:r>
              <a:rPr lang="zh-CN" altLang="en-US" sz="2000" dirty="0" smtClean="0">
                <a:solidFill>
                  <a:schemeClr val="bg2"/>
                </a:solidFill>
              </a:rPr>
              <a:t> *</a:t>
            </a:r>
            <a:r>
              <a:rPr lang="en-US" altLang="zh-CN" sz="2000" dirty="0" smtClean="0">
                <a:solidFill>
                  <a:schemeClr val="bg2"/>
                </a:solidFill>
              </a:rPr>
              <a:t> </a:t>
            </a:r>
            <a:r>
              <a:rPr lang="en-US" altLang="zh-CN" sz="2000" dirty="0">
                <a:solidFill>
                  <a:schemeClr val="bg2"/>
                </a:solidFill>
              </a:rPr>
              <a:t>1K </a:t>
            </a:r>
            <a:r>
              <a:rPr lang="en-US" altLang="zh-CN" sz="2000" dirty="0" err="1" smtClean="0">
                <a:solidFill>
                  <a:schemeClr val="bg2"/>
                </a:solidFill>
              </a:rPr>
              <a:t>equirectangular</a:t>
            </a:r>
            <a:r>
              <a:rPr lang="en-US" altLang="zh-CN" sz="2000" dirty="0" smtClean="0">
                <a:solidFill>
                  <a:schemeClr val="bg2"/>
                </a:solidFill>
              </a:rPr>
              <a:t>:</a:t>
            </a:r>
            <a:r>
              <a:rPr lang="zh-CN" altLang="en-US" sz="2000" dirty="0">
                <a:solidFill>
                  <a:schemeClr val="bg2"/>
                </a:solidFill>
              </a:rPr>
              <a:t> </a:t>
            </a:r>
            <a:r>
              <a:rPr lang="zh-CN" altLang="en-US" sz="2000" dirty="0" smtClean="0">
                <a:solidFill>
                  <a:schemeClr val="bg2"/>
                </a:solidFill>
              </a:rPr>
              <a:t>  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2,000,000 </a:t>
            </a:r>
            <a:r>
              <a:rPr lang="en-US" altLang="zh-CN" sz="2000" b="1" dirty="0">
                <a:solidFill>
                  <a:srgbClr val="C00000"/>
                </a:solidFill>
              </a:rPr>
              <a:t>pixels 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  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bg2"/>
                </a:solidFill>
              </a:rPr>
              <a:t>400w offset cube:</a:t>
            </a:r>
            <a:r>
              <a:rPr lang="zh-CN" altLang="en-US" sz="2000" dirty="0" smtClean="0">
                <a:solidFill>
                  <a:schemeClr val="bg2"/>
                </a:solidFill>
              </a:rPr>
              <a:t> </a:t>
            </a:r>
            <a:r>
              <a:rPr lang="en-US" altLang="zh-CN" sz="2000" dirty="0" smtClean="0"/>
              <a:t>	</a:t>
            </a:r>
            <a:r>
              <a:rPr lang="zh-CN" altLang="en-US" sz="2000" dirty="0" smtClean="0"/>
              <a:t>          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960,000 </a:t>
            </a:r>
            <a:r>
              <a:rPr lang="en-US" altLang="zh-CN" sz="2000" b="1" dirty="0">
                <a:solidFill>
                  <a:srgbClr val="C00000"/>
                </a:solidFill>
              </a:rPr>
              <a:t>pixels</a:t>
            </a:r>
            <a:r>
              <a:rPr lang="en-US" altLang="zh-CN" sz="2000" dirty="0"/>
              <a:t> </a:t>
            </a:r>
          </a:p>
        </p:txBody>
      </p:sp>
      <p:cxnSp>
        <p:nvCxnSpPr>
          <p:cNvPr id="25" name="直线箭头连接符 24"/>
          <p:cNvCxnSpPr/>
          <p:nvPr/>
        </p:nvCxnSpPr>
        <p:spPr>
          <a:xfrm flipH="1" flipV="1">
            <a:off x="5307943" y="1430833"/>
            <a:ext cx="551926" cy="7130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430449" y="3898900"/>
            <a:ext cx="2341451" cy="271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859869" y="3887557"/>
            <a:ext cx="2341451" cy="271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5623" y="3848577"/>
            <a:ext cx="358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Angle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Between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Offset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Cube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G</a:t>
            </a:r>
            <a:r>
              <a:rPr kumimoji="1" lang="en-US" altLang="zh-CN" dirty="0" smtClean="0"/>
              <a:t>enerated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U</a:t>
            </a:r>
            <a:r>
              <a:rPr kumimoji="1" lang="en-US" altLang="zh-CN" dirty="0" smtClean="0"/>
              <a:t>ser’s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V</a:t>
            </a:r>
            <a:r>
              <a:rPr kumimoji="1" lang="en-US" altLang="zh-CN" dirty="0" smtClean="0"/>
              <a:t>iew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5317831" y="3810477"/>
            <a:ext cx="3484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Angle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Between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Offset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Cube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G</a:t>
            </a:r>
            <a:r>
              <a:rPr kumimoji="1" lang="en-US" altLang="zh-CN" dirty="0" smtClean="0"/>
              <a:t>enerated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U</a:t>
            </a:r>
            <a:r>
              <a:rPr kumimoji="1" lang="en-US" altLang="zh-CN" dirty="0" smtClean="0"/>
              <a:t>ser’s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V</a:t>
            </a:r>
            <a:r>
              <a:rPr kumimoji="1" lang="en-US" altLang="zh-CN" dirty="0" smtClean="0"/>
              <a:t>iew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20" name="Rounded Rectangular Callout 46"/>
          <p:cNvSpPr/>
          <p:nvPr/>
        </p:nvSpPr>
        <p:spPr>
          <a:xfrm>
            <a:off x="5871071" y="3759677"/>
            <a:ext cx="3103155" cy="1004968"/>
          </a:xfrm>
          <a:prstGeom prst="wedgeRoundRectCallout">
            <a:avLst>
              <a:gd name="adj1" fmla="val -58203"/>
              <a:gd name="adj2" fmla="val 47346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altLang="zh-CN" sz="2000" b="1" i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Save</a:t>
            </a:r>
            <a:r>
              <a:rPr lang="zh-CN" altLang="en-US" sz="2000" b="1" i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zh-CN" sz="2000" b="1" i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more</a:t>
            </a:r>
            <a:r>
              <a:rPr lang="zh-CN" altLang="en-US" sz="2000" b="1" i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zh-CN" sz="2000" b="1" i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than</a:t>
            </a:r>
            <a:r>
              <a:rPr lang="zh-CN" altLang="en-US" sz="2000" b="1" i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zh-CN" sz="2000" b="1" i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50%</a:t>
            </a:r>
            <a:r>
              <a:rPr lang="zh-CN" altLang="en-US" sz="2000" b="1" i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zh-CN" sz="2000" b="1" i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pixels</a:t>
            </a:r>
            <a:endParaRPr lang="zh-CN" altLang="en-US" sz="2000" b="1" i="1" dirty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37" y="4214055"/>
            <a:ext cx="510993" cy="491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7" grpId="0"/>
      <p:bldP spid="21" grpId="0" animBg="1"/>
      <p:bldP spid="23" grpId="0" animBg="1"/>
      <p:bldP spid="8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SzPct val="39285"/>
            </a:pPr>
            <a:r>
              <a:rPr lang="en" dirty="0"/>
              <a:t>Average Sizes of Offset Cube and </a:t>
            </a:r>
            <a:r>
              <a:rPr lang="en" dirty="0" err="1"/>
              <a:t>Equirectangular</a:t>
            </a:r>
            <a:endParaRPr lang="en" dirty="0"/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4530001" y="1792337"/>
            <a:ext cx="4302300" cy="114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000" dirty="0"/>
              <a:t>The </a:t>
            </a:r>
            <a:r>
              <a:rPr lang="en" sz="2000" dirty="0">
                <a:solidFill>
                  <a:srgbClr val="0070C0"/>
                </a:solidFill>
              </a:rPr>
              <a:t>average file </a:t>
            </a:r>
            <a:r>
              <a:rPr lang="en" sz="2000" dirty="0" smtClean="0">
                <a:solidFill>
                  <a:srgbClr val="0070C0"/>
                </a:solidFill>
              </a:rPr>
              <a:t>size</a:t>
            </a:r>
            <a:r>
              <a:rPr lang="en" sz="2000" dirty="0" smtClean="0"/>
              <a:t> </a:t>
            </a:r>
            <a:r>
              <a:rPr lang="en" sz="2000" dirty="0"/>
              <a:t>of 22 offset cubes are </a:t>
            </a:r>
            <a:r>
              <a:rPr lang="en" sz="2000" b="1" dirty="0">
                <a:solidFill>
                  <a:srgbClr val="C00000"/>
                </a:solidFill>
              </a:rPr>
              <a:t>only 5.6%, 9.5%, 11.2%, 11.2 % and 16.4%</a:t>
            </a:r>
            <a:r>
              <a:rPr lang="en" sz="2000" b="1" dirty="0"/>
              <a:t> </a:t>
            </a:r>
            <a:r>
              <a:rPr lang="en" sz="2000" dirty="0">
                <a:solidFill>
                  <a:srgbClr val="0070C0"/>
                </a:solidFill>
              </a:rPr>
              <a:t>smaller</a:t>
            </a:r>
            <a:r>
              <a:rPr lang="en" sz="2000" dirty="0"/>
              <a:t> than their corresponding </a:t>
            </a:r>
            <a:r>
              <a:rPr lang="en" sz="2000" dirty="0">
                <a:solidFill>
                  <a:srgbClr val="0070C0"/>
                </a:solidFill>
              </a:rPr>
              <a:t>2K * 1K </a:t>
            </a:r>
            <a:r>
              <a:rPr lang="en" sz="2000" dirty="0" err="1">
                <a:solidFill>
                  <a:srgbClr val="0070C0"/>
                </a:solidFill>
              </a:rPr>
              <a:t>equirectangular</a:t>
            </a:r>
            <a:r>
              <a:rPr lang="en" sz="2000" dirty="0"/>
              <a:t> versions.</a:t>
            </a:r>
          </a:p>
        </p:txBody>
      </p:sp>
      <p:cxnSp>
        <p:nvCxnSpPr>
          <p:cNvPr id="473" name="Shape 473"/>
          <p:cNvCxnSpPr/>
          <p:nvPr/>
        </p:nvCxnSpPr>
        <p:spPr>
          <a:xfrm rot="10800000" flipH="1">
            <a:off x="355201" y="10525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74" name="Shape 4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00" y="1491862"/>
            <a:ext cx="4119001" cy="28929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幻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7" name="圆角矩形 6"/>
          <p:cNvSpPr/>
          <p:nvPr/>
        </p:nvSpPr>
        <p:spPr>
          <a:xfrm>
            <a:off x="4433752" y="1667603"/>
            <a:ext cx="4398548" cy="22592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1700" y="457725"/>
            <a:ext cx="8520600" cy="572700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Streaming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Adaptation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on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Oculus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1701" y="1152475"/>
            <a:ext cx="8520600" cy="3510741"/>
          </a:xfrm>
        </p:spPr>
        <p:txBody>
          <a:bodyPr lIns="121900" tIns="182880" rIns="121900" bIns="91440" anchor="t" anchorCtr="0"/>
          <a:lstStyle/>
          <a:p>
            <a:pPr marL="285744" indent="-285744">
              <a:lnSpc>
                <a:spcPct val="100000"/>
              </a:lnSpc>
              <a:buFont typeface="Arial" charset="0"/>
              <a:buChar char="•"/>
            </a:pPr>
            <a:r>
              <a:rPr kumimoji="1" lang="en-US" altLang="zh-CN" sz="2200" dirty="0">
                <a:solidFill>
                  <a:srgbClr val="0070C0"/>
                </a:solidFill>
              </a:rPr>
              <a:t>View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orientation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adaptation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/>
              <a:t>and</a:t>
            </a:r>
            <a:r>
              <a:rPr kumimoji="1" lang="zh-CN" altLang="en-US" sz="2200" dirty="0"/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quality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level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adaptation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.</a:t>
            </a:r>
          </a:p>
          <a:p>
            <a:pPr marL="285744" indent="-285744">
              <a:lnSpc>
                <a:spcPct val="100000"/>
              </a:lnSpc>
              <a:buFont typeface="Arial" charset="0"/>
              <a:buChar char="•"/>
            </a:pPr>
            <a:r>
              <a:rPr kumimoji="1" lang="en-US" altLang="zh-CN" sz="2200" dirty="0" smtClean="0">
                <a:solidFill>
                  <a:schemeClr val="bg2"/>
                </a:solidFill>
              </a:rPr>
              <a:t>During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 smtClean="0">
                <a:solidFill>
                  <a:schemeClr val="bg2"/>
                </a:solidFill>
              </a:rPr>
              <a:t>streaming,</a:t>
            </a:r>
            <a:r>
              <a:rPr kumimoji="1" lang="zh-CN" altLang="en-US" sz="2200" dirty="0" smtClean="0">
                <a:solidFill>
                  <a:schemeClr val="bg2"/>
                </a:solidFill>
              </a:rPr>
              <a:t> </a:t>
            </a:r>
            <a:r>
              <a:rPr kumimoji="1" lang="en-US" altLang="zh-CN" sz="2200" dirty="0" smtClean="0">
                <a:solidFill>
                  <a:schemeClr val="bg2"/>
                </a:solidFill>
              </a:rPr>
              <a:t>the</a:t>
            </a:r>
            <a:r>
              <a:rPr kumimoji="1" lang="zh-CN" altLang="en-US" sz="2200" dirty="0" smtClean="0">
                <a:solidFill>
                  <a:schemeClr val="bg2"/>
                </a:solidFill>
              </a:rPr>
              <a:t> </a:t>
            </a:r>
            <a:r>
              <a:rPr kumimoji="1" lang="en-US" altLang="zh-CN" sz="2200" dirty="0" smtClean="0">
                <a:solidFill>
                  <a:schemeClr val="bg2"/>
                </a:solidFill>
              </a:rPr>
              <a:t>Oculus</a:t>
            </a:r>
            <a:r>
              <a:rPr kumimoji="1" lang="zh-CN" altLang="en-US" sz="2200" dirty="0" smtClean="0">
                <a:solidFill>
                  <a:schemeClr val="bg2"/>
                </a:solidFill>
              </a:rPr>
              <a:t> </a:t>
            </a:r>
            <a:r>
              <a:rPr kumimoji="1" lang="en-US" altLang="zh-CN" sz="2200" dirty="0" smtClean="0">
                <a:solidFill>
                  <a:schemeClr val="bg2"/>
                </a:solidFill>
              </a:rPr>
              <a:t>player</a:t>
            </a:r>
            <a:r>
              <a:rPr kumimoji="1" lang="zh-CN" altLang="en-US" sz="2200" dirty="0" smtClean="0">
                <a:solidFill>
                  <a:schemeClr val="bg2"/>
                </a:solidFill>
              </a:rPr>
              <a:t> </a:t>
            </a:r>
            <a:r>
              <a:rPr kumimoji="1" lang="en-US" altLang="zh-CN" sz="2200" dirty="0" smtClean="0">
                <a:solidFill>
                  <a:schemeClr val="bg2"/>
                </a:solidFill>
              </a:rPr>
              <a:t>has</a:t>
            </a:r>
            <a:r>
              <a:rPr kumimoji="1" lang="zh-CN" altLang="en-US" sz="2200" dirty="0" smtClean="0">
                <a:solidFill>
                  <a:schemeClr val="bg2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two</a:t>
            </a:r>
            <a:r>
              <a:rPr kumimoji="1" lang="zh-CN" altLang="en-US" sz="22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decisions</a:t>
            </a:r>
            <a:r>
              <a:rPr kumimoji="1" lang="zh-CN" altLang="en-US" sz="22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 smtClean="0">
                <a:solidFill>
                  <a:schemeClr val="bg2"/>
                </a:solidFill>
              </a:rPr>
              <a:t>to</a:t>
            </a:r>
            <a:r>
              <a:rPr kumimoji="1" lang="zh-CN" altLang="en-US" sz="2200" dirty="0" smtClean="0">
                <a:solidFill>
                  <a:schemeClr val="bg2"/>
                </a:solidFill>
              </a:rPr>
              <a:t> </a:t>
            </a:r>
            <a:r>
              <a:rPr kumimoji="1" lang="en-US" altLang="zh-CN" sz="2200" dirty="0" smtClean="0">
                <a:solidFill>
                  <a:schemeClr val="bg2"/>
                </a:solidFill>
              </a:rPr>
              <a:t>make:</a:t>
            </a:r>
          </a:p>
          <a:p>
            <a:pPr marL="1158875" indent="-412750">
              <a:lnSpc>
                <a:spcPct val="100000"/>
              </a:lnSpc>
              <a:buFont typeface="Wingdings" charset="2"/>
              <a:buChar char="Ø"/>
            </a:pPr>
            <a:r>
              <a:rPr lang="en-US" altLang="zh-CN" sz="2200" dirty="0"/>
              <a:t>W</a:t>
            </a:r>
            <a:r>
              <a:rPr lang="en-US" altLang="zh-CN" sz="2200" dirty="0" smtClean="0"/>
              <a:t>hich </a:t>
            </a:r>
            <a:r>
              <a:rPr lang="en-US" altLang="zh-CN" sz="2200" dirty="0"/>
              <a:t>of the </a:t>
            </a:r>
            <a:r>
              <a:rPr lang="en-US" altLang="zh-CN" sz="2200" b="1" dirty="0">
                <a:solidFill>
                  <a:srgbClr val="C00000"/>
                </a:solidFill>
              </a:rPr>
              <a:t>22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differently-oriented</a:t>
            </a:r>
            <a:r>
              <a:rPr lang="en-US" altLang="zh-CN" sz="2200" dirty="0" smtClean="0"/>
              <a:t> offset </a:t>
            </a:r>
            <a:r>
              <a:rPr lang="en-US" altLang="zh-CN" sz="2200" dirty="0"/>
              <a:t>cubes will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best</a:t>
            </a:r>
            <a:r>
              <a:rPr lang="en-US" altLang="zh-CN" sz="2200" dirty="0" smtClean="0"/>
              <a:t> match </a:t>
            </a:r>
            <a:r>
              <a:rPr lang="en-US" altLang="zh-CN" sz="2200" dirty="0">
                <a:solidFill>
                  <a:srgbClr val="0070C0"/>
                </a:solidFill>
              </a:rPr>
              <a:t>the user’s </a:t>
            </a:r>
            <a:r>
              <a:rPr lang="en-US" altLang="zh-CN" sz="2200" dirty="0" smtClean="0">
                <a:solidFill>
                  <a:srgbClr val="0070C0"/>
                </a:solidFill>
              </a:rPr>
              <a:t>head</a:t>
            </a:r>
            <a:r>
              <a:rPr lang="zh-CN" altLang="en-US" sz="2200" dirty="0" smtClean="0">
                <a:solidFill>
                  <a:srgbClr val="0070C0"/>
                </a:solidFill>
              </a:rPr>
              <a:t> </a:t>
            </a:r>
            <a:r>
              <a:rPr lang="en-US" altLang="zh-CN" sz="2200" dirty="0" smtClean="0">
                <a:solidFill>
                  <a:srgbClr val="0070C0"/>
                </a:solidFill>
              </a:rPr>
              <a:t>orientation</a:t>
            </a:r>
            <a:r>
              <a:rPr lang="en-US" altLang="zh-CN" sz="2200" dirty="0" smtClean="0">
                <a:solidFill>
                  <a:schemeClr val="bg2"/>
                </a:solidFill>
              </a:rPr>
              <a:t>?</a:t>
            </a:r>
            <a:endParaRPr lang="en-US" altLang="zh-CN" sz="2200" dirty="0">
              <a:solidFill>
                <a:schemeClr val="bg2"/>
              </a:solidFill>
            </a:endParaRPr>
          </a:p>
          <a:p>
            <a:pPr marL="1158875" indent="-412750">
              <a:lnSpc>
                <a:spcPct val="100000"/>
              </a:lnSpc>
              <a:buFont typeface="Wingdings" charset="2"/>
              <a:buChar char="Ø"/>
            </a:pPr>
            <a:r>
              <a:rPr lang="en-US" altLang="zh-CN" sz="2200" dirty="0"/>
              <a:t>W</a:t>
            </a:r>
            <a:r>
              <a:rPr lang="en-US" altLang="zh-CN" sz="2200" dirty="0" smtClean="0"/>
              <a:t>hich </a:t>
            </a:r>
            <a:r>
              <a:rPr lang="en-US" altLang="zh-CN" sz="2200" dirty="0" smtClean="0"/>
              <a:t>of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the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4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quality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levels </a:t>
            </a:r>
            <a:r>
              <a:rPr lang="en-US" altLang="zh-CN" sz="2200" dirty="0" smtClean="0"/>
              <a:t>will </a:t>
            </a:r>
            <a:r>
              <a:rPr lang="en-US" altLang="zh-CN" sz="2200" dirty="0"/>
              <a:t>produce the </a:t>
            </a:r>
            <a:r>
              <a:rPr lang="en-US" altLang="zh-CN" sz="2200" b="1" dirty="0">
                <a:solidFill>
                  <a:srgbClr val="C00000"/>
                </a:solidFill>
              </a:rPr>
              <a:t>best</a:t>
            </a:r>
            <a:r>
              <a:rPr lang="en-US" altLang="zh-CN" sz="2200" dirty="0"/>
              <a:t> performance </a:t>
            </a:r>
            <a:r>
              <a:rPr lang="en-US" altLang="zh-CN" sz="2200" dirty="0" smtClean="0"/>
              <a:t>under</a:t>
            </a:r>
            <a:r>
              <a:rPr lang="zh-CN" altLang="en-US" sz="2200" dirty="0" smtClean="0"/>
              <a:t> </a:t>
            </a:r>
            <a:r>
              <a:rPr lang="en-US" altLang="zh-CN" sz="2200" dirty="0" smtClean="0">
                <a:solidFill>
                  <a:srgbClr val="0070C0"/>
                </a:solidFill>
              </a:rPr>
              <a:t>the current</a:t>
            </a:r>
            <a:r>
              <a:rPr lang="zh-CN" altLang="en-US" sz="2200" dirty="0" smtClean="0">
                <a:solidFill>
                  <a:srgbClr val="0070C0"/>
                </a:solidFill>
              </a:rPr>
              <a:t> </a:t>
            </a:r>
            <a:r>
              <a:rPr lang="en-US" altLang="zh-CN" sz="2200" dirty="0" smtClean="0">
                <a:solidFill>
                  <a:srgbClr val="0070C0"/>
                </a:solidFill>
              </a:rPr>
              <a:t>network condition</a:t>
            </a:r>
            <a:r>
              <a:rPr lang="en-US" altLang="zh-CN" sz="2200" dirty="0"/>
              <a:t>?</a:t>
            </a:r>
            <a:r>
              <a:rPr kumimoji="1" lang="zh-CN" altLang="en-US" sz="2200" dirty="0" smtClean="0">
                <a:solidFill>
                  <a:schemeClr val="bg2"/>
                </a:solidFill>
              </a:rPr>
              <a:t>  </a:t>
            </a:r>
            <a:endParaRPr kumimoji="1" lang="en-US" altLang="zh-CN" sz="2200" dirty="0">
              <a:solidFill>
                <a:srgbClr val="0070C0"/>
              </a:solidFill>
            </a:endParaRPr>
          </a:p>
          <a:p>
            <a:endParaRPr kumimoji="1" lang="zh-CN" altLang="en-US" dirty="0"/>
          </a:p>
        </p:txBody>
      </p:sp>
      <p:cxnSp>
        <p:nvCxnSpPr>
          <p:cNvPr id="4" name="Shape 473"/>
          <p:cNvCxnSpPr/>
          <p:nvPr/>
        </p:nvCxnSpPr>
        <p:spPr>
          <a:xfrm rot="10800000" flipH="1">
            <a:off x="355201" y="10525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幻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4058817"/>
            <a:ext cx="7487490" cy="9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1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>
                <a:solidFill>
                  <a:schemeClr val="tx1"/>
                </a:solidFill>
              </a:rPr>
              <a:t>Wasted Segments Caused by Adaptation Algorithm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" name="Shape 473"/>
          <p:cNvCxnSpPr/>
          <p:nvPr/>
        </p:nvCxnSpPr>
        <p:spPr>
          <a:xfrm rot="10800000" flipH="1">
            <a:off x="355201" y="10525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幻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5" name="文本框 4"/>
          <p:cNvSpPr txBox="1"/>
          <p:nvPr/>
        </p:nvSpPr>
        <p:spPr>
          <a:xfrm>
            <a:off x="269709" y="1231384"/>
            <a:ext cx="84770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 sz="2200" dirty="0" smtClean="0">
                <a:solidFill>
                  <a:schemeClr val="bg2"/>
                </a:solidFill>
              </a:rPr>
              <a:t>User’s</a:t>
            </a:r>
            <a:r>
              <a:rPr kumimoji="1" lang="zh-CN" altLang="en-US" sz="2200" dirty="0" smtClean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head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orientation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match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the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offset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cube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orientation</a:t>
            </a:r>
            <a:r>
              <a:rPr kumimoji="1" lang="zh-CN" altLang="en-US" sz="2200" dirty="0"/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can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produce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b="1" dirty="0">
                <a:solidFill>
                  <a:srgbClr val="C00000"/>
                </a:solidFill>
              </a:rPr>
              <a:t>best</a:t>
            </a:r>
            <a:r>
              <a:rPr kumimoji="1" lang="zh-CN" altLang="en-US" sz="2200" dirty="0"/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visual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quality.</a:t>
            </a:r>
          </a:p>
          <a:p>
            <a:pPr marL="285750" indent="-285750">
              <a:buFont typeface="Arial" charset="0"/>
              <a:buChar char="•"/>
            </a:pP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69709" y="2116303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 sz="2200" dirty="0">
                <a:solidFill>
                  <a:schemeClr val="bg2"/>
                </a:solidFill>
              </a:rPr>
              <a:t>Oculus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player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requests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new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segments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to</a:t>
            </a:r>
            <a:r>
              <a:rPr kumimoji="1" lang="zh-CN" altLang="en-US" sz="2200" dirty="0"/>
              <a:t> </a:t>
            </a:r>
            <a:r>
              <a:rPr kumimoji="1" lang="en-US" altLang="zh-CN" sz="2200" b="1" dirty="0">
                <a:solidFill>
                  <a:srgbClr val="C00000"/>
                </a:solidFill>
              </a:rPr>
              <a:t>replace</a:t>
            </a:r>
            <a:r>
              <a:rPr kumimoji="1" lang="zh-CN" altLang="en-US" sz="2200" dirty="0"/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pre-download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segments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in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playback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buffer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to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chemeClr val="bg2"/>
                </a:solidFill>
              </a:rPr>
              <a:t>achieve</a:t>
            </a:r>
            <a:r>
              <a:rPr kumimoji="1" lang="zh-CN" altLang="en-US" sz="2200" dirty="0">
                <a:solidFill>
                  <a:schemeClr val="bg2"/>
                </a:solidFill>
              </a:rPr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better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quality</a:t>
            </a:r>
            <a:r>
              <a:rPr kumimoji="1" lang="en-US" altLang="zh-CN" sz="2200" dirty="0"/>
              <a:t>.</a:t>
            </a:r>
          </a:p>
          <a:p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9" y="3171828"/>
            <a:ext cx="1048192" cy="12112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50" y="3234763"/>
            <a:ext cx="972193" cy="1135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00" y="3500665"/>
            <a:ext cx="994482" cy="1112346"/>
          </a:xfrm>
          <a:prstGeom prst="rect">
            <a:avLst/>
          </a:prstGeom>
        </p:spPr>
      </p:pic>
      <p:cxnSp>
        <p:nvCxnSpPr>
          <p:cNvPr id="16" name="曲线连接符 15"/>
          <p:cNvCxnSpPr>
            <a:stCxn id="8" idx="2"/>
            <a:endCxn id="9" idx="2"/>
          </p:cNvCxnSpPr>
          <p:nvPr/>
        </p:nvCxnSpPr>
        <p:spPr>
          <a:xfrm rot="5400000" flipH="1" flipV="1">
            <a:off x="2619483" y="3253408"/>
            <a:ext cx="12846" cy="2246482"/>
          </a:xfrm>
          <a:prstGeom prst="curvedConnector3">
            <a:avLst>
              <a:gd name="adj1" fmla="val -2403947"/>
            </a:avLst>
          </a:prstGeom>
          <a:ln w="38100">
            <a:solidFill>
              <a:srgbClr val="C0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107720" y="4845134"/>
            <a:ext cx="660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msdn.microsoft.com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en</a:t>
            </a:r>
            <a:r>
              <a:rPr kumimoji="1" lang="en-US" altLang="zh-CN" dirty="0"/>
              <a:t>-us/library/jj130970.aspx</a:t>
            </a:r>
            <a:endParaRPr kumimoji="1"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" b="261"/>
          <a:stretch/>
        </p:blipFill>
        <p:spPr>
          <a:xfrm>
            <a:off x="4778010" y="3073227"/>
            <a:ext cx="1383047" cy="1299856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698572" y="3009033"/>
            <a:ext cx="984748" cy="14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 flipV="1">
            <a:off x="5930126" y="2954956"/>
            <a:ext cx="324814" cy="349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7" name="直线箭头连接符 26"/>
          <p:cNvCxnSpPr/>
          <p:nvPr/>
        </p:nvCxnSpPr>
        <p:spPr>
          <a:xfrm>
            <a:off x="6190673" y="3293437"/>
            <a:ext cx="1058479" cy="272255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 flipV="1">
            <a:off x="6190673" y="4099112"/>
            <a:ext cx="1058479" cy="2711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图片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877" y="3314831"/>
            <a:ext cx="1195492" cy="799533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 flipV="1">
            <a:off x="8341744" y="3314831"/>
            <a:ext cx="405064" cy="330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7429318" y="4274558"/>
            <a:ext cx="1206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Server</a:t>
            </a:r>
            <a:r>
              <a:rPr kumimoji="1" lang="zh-CN" altLang="en-US" sz="2000" dirty="0" smtClean="0"/>
              <a:t> </a:t>
            </a:r>
            <a:endParaRPr kumimoji="1" lang="zh-CN" altLang="en-US" sz="2000" dirty="0"/>
          </a:p>
        </p:txBody>
      </p:sp>
      <p:sp>
        <p:nvSpPr>
          <p:cNvPr id="57" name="文本框 56"/>
          <p:cNvSpPr txBox="1"/>
          <p:nvPr/>
        </p:nvSpPr>
        <p:spPr>
          <a:xfrm>
            <a:off x="4983438" y="4306018"/>
            <a:ext cx="1206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User</a:t>
            </a:r>
            <a:r>
              <a:rPr kumimoji="1" lang="zh-CN" altLang="en-US" sz="2000" dirty="0" smtClean="0"/>
              <a:t> </a:t>
            </a:r>
            <a:endParaRPr kumimoji="1" lang="zh-CN" altLang="en-US" sz="2000" dirty="0"/>
          </a:p>
        </p:txBody>
      </p:sp>
      <p:sp>
        <p:nvSpPr>
          <p:cNvPr id="58" name="文本框 57"/>
          <p:cNvSpPr txBox="1"/>
          <p:nvPr/>
        </p:nvSpPr>
        <p:spPr>
          <a:xfrm>
            <a:off x="6207254" y="4239535"/>
            <a:ext cx="120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dirty="0" smtClean="0">
                <a:solidFill>
                  <a:srgbClr val="0070C0"/>
                </a:solidFill>
              </a:rPr>
              <a:t>Yaw:30</a:t>
            </a:r>
            <a:r>
              <a:rPr kumimoji="1" lang="zh-CN" altLang="en-US" sz="1800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1800" b="1" dirty="0" smtClean="0">
                <a:solidFill>
                  <a:srgbClr val="0070C0"/>
                </a:solidFill>
              </a:rPr>
              <a:t>Pitch:0</a:t>
            </a:r>
            <a:endParaRPr kumimoji="1" lang="zh-CN" altLang="en-US" sz="1800" b="1" dirty="0">
              <a:solidFill>
                <a:srgbClr val="0070C0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224679" y="3506950"/>
            <a:ext cx="120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dirty="0" smtClean="0">
                <a:solidFill>
                  <a:srgbClr val="0070C0"/>
                </a:solidFill>
              </a:rPr>
              <a:t>Yaw:0</a:t>
            </a:r>
            <a:r>
              <a:rPr kumimoji="1" lang="zh-CN" altLang="en-US" sz="1800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1800" b="1" dirty="0" smtClean="0">
                <a:solidFill>
                  <a:srgbClr val="0070C0"/>
                </a:solidFill>
              </a:rPr>
              <a:t>Pitch:0</a:t>
            </a:r>
            <a:endParaRPr kumimoji="1" lang="zh-CN" altLang="en-US" sz="1800" b="1" dirty="0">
              <a:solidFill>
                <a:srgbClr val="0070C0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224178" y="2810305"/>
            <a:ext cx="120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dirty="0" smtClean="0">
                <a:solidFill>
                  <a:srgbClr val="0070C0"/>
                </a:solidFill>
              </a:rPr>
              <a:t>Yaw:330</a:t>
            </a:r>
            <a:r>
              <a:rPr kumimoji="1" lang="zh-CN" altLang="en-US" sz="1800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1800" b="1" dirty="0" smtClean="0">
                <a:solidFill>
                  <a:srgbClr val="0070C0"/>
                </a:solidFill>
              </a:rPr>
              <a:t>Pitch:0</a:t>
            </a:r>
            <a:endParaRPr kumimoji="1" lang="zh-CN" altLang="en-US" sz="1800" b="1" dirty="0">
              <a:solidFill>
                <a:srgbClr val="0070C0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903029" y="4711919"/>
            <a:ext cx="317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dirty="0" smtClean="0">
                <a:solidFill>
                  <a:srgbClr val="0070C0"/>
                </a:solidFill>
              </a:rPr>
              <a:t>Left</a:t>
            </a:r>
            <a:r>
              <a:rPr kumimoji="1" lang="zh-CN" altLang="en-US" sz="1800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1800" b="1" dirty="0" smtClean="0">
                <a:solidFill>
                  <a:srgbClr val="0070C0"/>
                </a:solidFill>
              </a:rPr>
              <a:t>to</a:t>
            </a:r>
            <a:r>
              <a:rPr kumimoji="1" lang="zh-CN" altLang="en-US" sz="1800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1800" b="1" dirty="0" smtClean="0">
                <a:solidFill>
                  <a:srgbClr val="0070C0"/>
                </a:solidFill>
              </a:rPr>
              <a:t>right</a:t>
            </a:r>
            <a:r>
              <a:rPr kumimoji="1" lang="zh-CN" altLang="en-US" sz="1800" b="1" dirty="0" smtClean="0">
                <a:solidFill>
                  <a:srgbClr val="0070C0"/>
                </a:solidFill>
              </a:rPr>
              <a:t> </a:t>
            </a:r>
            <a:endParaRPr kumimoji="1" lang="en-US" altLang="zh-CN" sz="1800" b="1" dirty="0" smtClean="0">
              <a:solidFill>
                <a:srgbClr val="0070C0"/>
              </a:solidFill>
            </a:endParaRPr>
          </a:p>
        </p:txBody>
      </p:sp>
      <p:cxnSp>
        <p:nvCxnSpPr>
          <p:cNvPr id="30" name="直线箭头连接符 29"/>
          <p:cNvCxnSpPr/>
          <p:nvPr/>
        </p:nvCxnSpPr>
        <p:spPr>
          <a:xfrm>
            <a:off x="6161057" y="3835450"/>
            <a:ext cx="1058479" cy="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1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Experiment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Setup</a:t>
            </a:r>
            <a:endParaRPr lang="en" dirty="0">
              <a:solidFill>
                <a:schemeClr val="tx1"/>
              </a:solidFill>
            </a:endParaRPr>
          </a:p>
          <a:p>
            <a:endParaRPr dirty="0"/>
          </a:p>
        </p:txBody>
      </p:sp>
      <p:cxnSp>
        <p:nvCxnSpPr>
          <p:cNvPr id="64" name="Shape 64"/>
          <p:cNvCxnSpPr/>
          <p:nvPr/>
        </p:nvCxnSpPr>
        <p:spPr>
          <a:xfrm rot="10800000" flipH="1">
            <a:off x="355201" y="10525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幻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97650" y="2213047"/>
            <a:ext cx="4208405" cy="2834204"/>
          </a:xfrm>
        </p:spPr>
        <p:txBody>
          <a:bodyPr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zh-CN" sz="2200" dirty="0" smtClean="0"/>
              <a:t>Customized,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controllable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Pan/Tilt</a:t>
            </a:r>
            <a:r>
              <a:rPr kumimoji="1" lang="zh-CN" altLang="en-US" sz="22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mount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with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</a:t>
            </a:r>
            <a:r>
              <a:rPr kumimoji="1" lang="zh-CN" altLang="en-US" sz="2200" dirty="0"/>
              <a:t> </a:t>
            </a:r>
            <a:r>
              <a:rPr kumimoji="1" lang="en-US" altLang="zh-CN" sz="2200" dirty="0" smtClean="0">
                <a:solidFill>
                  <a:srgbClr val="C00000"/>
                </a:solidFill>
              </a:rPr>
              <a:t>3D-printed</a:t>
            </a:r>
            <a:r>
              <a:rPr kumimoji="1" lang="zh-CN" altLang="en-US" sz="2200" dirty="0">
                <a:solidFill>
                  <a:srgbClr val="C00000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C00000"/>
                </a:solidFill>
              </a:rPr>
              <a:t>holder</a:t>
            </a:r>
            <a:r>
              <a:rPr kumimoji="1" lang="zh-CN" altLang="en-US" sz="2200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200" dirty="0" smtClean="0"/>
              <a:t>attached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to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the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standard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tripod.</a:t>
            </a:r>
            <a:r>
              <a:rPr kumimoji="1" lang="zh-CN" altLang="en-US" sz="2200" dirty="0" smtClean="0"/>
              <a:t> </a:t>
            </a:r>
            <a:endParaRPr kumimoji="1" lang="en-US" altLang="zh-CN" sz="2200" dirty="0"/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1" lang="en-US" altLang="zh-CN" dirty="0" smtClean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kumimoji="1" lang="en-US" altLang="zh-CN" sz="2200" dirty="0" smtClean="0">
                <a:solidFill>
                  <a:srgbClr val="C00000"/>
                </a:solidFill>
              </a:rPr>
              <a:t>Emulate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user’s</a:t>
            </a:r>
            <a:r>
              <a:rPr kumimoji="1" lang="zh-CN" altLang="en-US" sz="22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head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motion</a:t>
            </a:r>
            <a:r>
              <a:rPr kumimoji="1" lang="zh-CN" altLang="en-US" sz="22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 smtClean="0"/>
              <a:t>by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precisely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>
                <a:solidFill>
                  <a:schemeClr val="bg2"/>
                </a:solidFill>
              </a:rPr>
              <a:t>controlling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two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servo</a:t>
            </a:r>
            <a:r>
              <a:rPr kumimoji="1" lang="zh-CN" altLang="en-US" sz="22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motors</a:t>
            </a:r>
            <a:r>
              <a:rPr kumimoji="1" lang="en-US" altLang="zh-CN" sz="2200" dirty="0"/>
              <a:t>.</a:t>
            </a:r>
            <a:endParaRPr kumimoji="1" lang="en-US" altLang="zh-CN" sz="22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2" y="2098847"/>
            <a:ext cx="3848725" cy="2957969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01884" y="1182250"/>
            <a:ext cx="7130006" cy="88627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7989" y="1216853"/>
            <a:ext cx="745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</a:rPr>
              <a:t>How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to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precisely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repeat</a:t>
            </a:r>
            <a:r>
              <a:rPr kumimoji="1" lang="zh-CN" altLang="en-US" sz="2400" b="1" dirty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the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same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sequence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of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user’s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head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movement?</a:t>
            </a:r>
            <a:endParaRPr kumimoji="1"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4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/>
              <a:t>Emulated </a:t>
            </a:r>
            <a:r>
              <a:rPr lang="en-US" altLang="zh-CN" dirty="0" smtClean="0"/>
              <a:t>Tests</a:t>
            </a:r>
            <a:r>
              <a:rPr lang="en-US" altLang="zh-CN" dirty="0"/>
              <a:t>: </a:t>
            </a:r>
            <a:r>
              <a:rPr lang="en-US" altLang="zh-CN" dirty="0" smtClean="0"/>
              <a:t>View </a:t>
            </a:r>
            <a:r>
              <a:rPr lang="en-US" altLang="zh-CN" dirty="0"/>
              <a:t>O</a:t>
            </a:r>
            <a:r>
              <a:rPr lang="en-US" altLang="zh-CN" dirty="0" smtClean="0"/>
              <a:t>rientation </a:t>
            </a:r>
            <a:r>
              <a:rPr lang="en-US" altLang="zh-CN" dirty="0"/>
              <a:t>A</a:t>
            </a:r>
            <a:r>
              <a:rPr lang="en-US" altLang="zh-CN" dirty="0" smtClean="0"/>
              <a:t>daptation </a:t>
            </a:r>
            <a:r>
              <a:rPr lang="en-US" altLang="zh-CN" dirty="0"/>
              <a:t>O</a:t>
            </a:r>
            <a:r>
              <a:rPr lang="en-US" altLang="zh-CN" dirty="0" smtClean="0"/>
              <a:t>nly</a:t>
            </a:r>
            <a:endParaRPr dirty="0"/>
          </a:p>
        </p:txBody>
      </p:sp>
      <p:cxnSp>
        <p:nvCxnSpPr>
          <p:cNvPr id="64" name="Shape 64"/>
          <p:cNvCxnSpPr/>
          <p:nvPr/>
        </p:nvCxnSpPr>
        <p:spPr>
          <a:xfrm rot="10800000" flipH="1">
            <a:off x="355201" y="10525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幻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29018" y="1451341"/>
            <a:ext cx="4192140" cy="3427026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 sz="2200" dirty="0" smtClean="0"/>
              <a:t>The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number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of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wasted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segments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b="1" dirty="0" smtClean="0">
                <a:solidFill>
                  <a:srgbClr val="C00000"/>
                </a:solidFill>
              </a:rPr>
              <a:t>positively</a:t>
            </a:r>
            <a:r>
              <a:rPr kumimoji="1" lang="zh-CN" altLang="en-US" sz="22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200" b="1" dirty="0" smtClean="0">
                <a:solidFill>
                  <a:srgbClr val="C00000"/>
                </a:solidFill>
              </a:rPr>
              <a:t>correlated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with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the</a:t>
            </a:r>
            <a:r>
              <a:rPr kumimoji="1" lang="zh-CN" altLang="en-US" sz="22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number</a:t>
            </a:r>
            <a:r>
              <a:rPr kumimoji="1" lang="zh-CN" altLang="en-US" sz="22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of</a:t>
            </a:r>
            <a:r>
              <a:rPr kumimoji="1" lang="zh-CN" altLang="en-US" sz="22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rotations</a:t>
            </a:r>
            <a:r>
              <a:rPr kumimoji="1" lang="en-US" altLang="zh-CN" sz="22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200" dirty="0">
                <a:solidFill>
                  <a:srgbClr val="0070C0"/>
                </a:solidFill>
              </a:rPr>
              <a:t>R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otation</a:t>
            </a:r>
            <a:r>
              <a:rPr kumimoji="1" lang="zh-CN" altLang="en-US" sz="22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0070C0"/>
                </a:solidFill>
              </a:rPr>
              <a:t>interval</a:t>
            </a:r>
            <a:r>
              <a:rPr kumimoji="1" lang="zh-CN" altLang="en-US" sz="2200" dirty="0" smtClean="0"/>
              <a:t> </a:t>
            </a:r>
            <a:r>
              <a:rPr kumimoji="1" lang="en-US" altLang="zh-CN" sz="2200" b="1" dirty="0" smtClean="0">
                <a:solidFill>
                  <a:srgbClr val="C00000"/>
                </a:solidFill>
              </a:rPr>
              <a:t>does</a:t>
            </a:r>
            <a:r>
              <a:rPr kumimoji="1" lang="zh-CN" altLang="en-US" sz="22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200" b="1" dirty="0" smtClean="0">
                <a:solidFill>
                  <a:srgbClr val="C00000"/>
                </a:solidFill>
              </a:rPr>
              <a:t>not</a:t>
            </a:r>
            <a:r>
              <a:rPr kumimoji="1" lang="zh-CN" altLang="en-US" sz="22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200" b="1" dirty="0" smtClean="0">
                <a:solidFill>
                  <a:srgbClr val="C00000"/>
                </a:solidFill>
              </a:rPr>
              <a:t>have</a:t>
            </a:r>
            <a:r>
              <a:rPr kumimoji="1" lang="zh-CN" altLang="en-US" sz="22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200" b="1" dirty="0" smtClean="0">
                <a:solidFill>
                  <a:srgbClr val="C00000"/>
                </a:solidFill>
              </a:rPr>
              <a:t>a</a:t>
            </a:r>
            <a:r>
              <a:rPr kumimoji="1" lang="zh-CN" altLang="en-US" sz="22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200" b="1" dirty="0" smtClean="0">
                <a:solidFill>
                  <a:srgbClr val="C00000"/>
                </a:solidFill>
              </a:rPr>
              <a:t>significant</a:t>
            </a:r>
            <a:r>
              <a:rPr kumimoji="1" lang="zh-CN" altLang="en-US" sz="22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200" b="1" dirty="0" smtClean="0">
                <a:solidFill>
                  <a:srgbClr val="C00000"/>
                </a:solidFill>
              </a:rPr>
              <a:t>impact</a:t>
            </a:r>
            <a:r>
              <a:rPr kumimoji="1" lang="zh-CN" altLang="en-US" sz="2200" b="1" dirty="0" smtClean="0"/>
              <a:t> </a:t>
            </a:r>
            <a:r>
              <a:rPr kumimoji="1" lang="en-US" altLang="zh-CN" sz="2200" dirty="0" smtClean="0"/>
              <a:t>on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the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number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of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wasted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segments</a:t>
            </a:r>
            <a:r>
              <a:rPr kumimoji="1" lang="en-US" altLang="zh-CN" sz="2200" dirty="0"/>
              <a:t>.</a:t>
            </a:r>
            <a:endParaRPr kumimoji="1" lang="en-US" altLang="zh-CN" sz="22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1396740"/>
            <a:ext cx="4552975" cy="3157213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>
            <a:off x="882869" y="2517569"/>
            <a:ext cx="3629754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>
            <a:off x="1109677" y="2529444"/>
            <a:ext cx="811763" cy="1209179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2237835" y="2517569"/>
            <a:ext cx="811763" cy="122105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>
            <a:off x="3365993" y="2517569"/>
            <a:ext cx="856200" cy="122105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60838" y="4608554"/>
            <a:ext cx="4473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solidFill>
                  <a:srgbClr val="0070C0"/>
                </a:solidFill>
              </a:rPr>
              <a:t>Total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number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of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segments</a:t>
            </a:r>
            <a:r>
              <a:rPr kumimoji="1" lang="zh-CN" altLang="en-US" sz="2200" dirty="0"/>
              <a:t> </a:t>
            </a:r>
            <a:r>
              <a:rPr kumimoji="1" lang="en-US" altLang="zh-CN" sz="2200" dirty="0" smtClean="0"/>
              <a:t>is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b="1" dirty="0">
                <a:solidFill>
                  <a:srgbClr val="C00000"/>
                </a:solidFill>
              </a:rPr>
              <a:t>282</a:t>
            </a:r>
            <a:r>
              <a:rPr kumimoji="1" lang="en-US" altLang="zh-CN" sz="2200" dirty="0"/>
              <a:t>.</a:t>
            </a:r>
            <a:r>
              <a:rPr kumimoji="1" lang="zh-CN" altLang="en-US" sz="2200" dirty="0"/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2250318" y="2413000"/>
            <a:ext cx="219456" cy="1618488"/>
          </a:xfrm>
          <a:prstGeom prst="rect">
            <a:avLst/>
          </a:prstGeom>
          <a:solidFill>
            <a:srgbClr val="C0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11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SzPct val="39285"/>
            </a:pPr>
            <a:r>
              <a:rPr lang="en-US" altLang="zh-CN" dirty="0">
                <a:solidFill>
                  <a:schemeClr val="tx1"/>
                </a:solidFill>
              </a:rPr>
              <a:t>Real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User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Tests: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Two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Dimension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Adaptation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endParaRPr lang="en" dirty="0">
              <a:solidFill>
                <a:schemeClr val="tx1"/>
              </a:solidFill>
            </a:endParaRPr>
          </a:p>
        </p:txBody>
      </p:sp>
      <p:pic>
        <p:nvPicPr>
          <p:cNvPr id="482" name="Shape 4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49" y="1644775"/>
            <a:ext cx="3748851" cy="258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3" name="Shape 483"/>
          <p:cNvCxnSpPr/>
          <p:nvPr/>
        </p:nvCxnSpPr>
        <p:spPr>
          <a:xfrm rot="10800000" flipH="1">
            <a:off x="355201" y="10525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84" name="Shape 4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4800" y="1644775"/>
            <a:ext cx="4195149" cy="25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02411" y="4233251"/>
            <a:ext cx="7164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solidFill>
                  <a:srgbClr val="0070C0"/>
                </a:solidFill>
              </a:rPr>
              <a:t>Total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number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of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segments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for</a:t>
            </a:r>
            <a:r>
              <a:rPr kumimoji="1" lang="zh-CN" altLang="en-US" sz="2200" dirty="0"/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entire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>
                <a:solidFill>
                  <a:srgbClr val="0070C0"/>
                </a:solidFill>
              </a:rPr>
              <a:t>video</a:t>
            </a:r>
            <a:r>
              <a:rPr kumimoji="1" lang="zh-CN" altLang="en-US" sz="2200" dirty="0">
                <a:solidFill>
                  <a:srgbClr val="0070C0"/>
                </a:solidFill>
              </a:rPr>
              <a:t> </a:t>
            </a:r>
            <a:r>
              <a:rPr kumimoji="1" lang="en-US" altLang="zh-CN" sz="2200" dirty="0"/>
              <a:t>is</a:t>
            </a:r>
            <a:r>
              <a:rPr kumimoji="1" lang="zh-CN" altLang="en-US" sz="2200" dirty="0"/>
              <a:t> </a:t>
            </a:r>
            <a:r>
              <a:rPr kumimoji="1" lang="en-US" altLang="zh-CN" sz="2200" b="1" dirty="0">
                <a:solidFill>
                  <a:srgbClr val="C00000"/>
                </a:solidFill>
              </a:rPr>
              <a:t>282</a:t>
            </a:r>
            <a:r>
              <a:rPr kumimoji="1" lang="en-US" altLang="zh-CN" sz="2200" dirty="0"/>
              <a:t>.</a:t>
            </a:r>
            <a:r>
              <a:rPr kumimoji="1" lang="zh-CN" altLang="en-US" sz="2200" dirty="0"/>
              <a:t> 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cxnSp>
        <p:nvCxnSpPr>
          <p:cNvPr id="7" name="直线箭头连接符 6"/>
          <p:cNvCxnSpPr/>
          <p:nvPr/>
        </p:nvCxnSpPr>
        <p:spPr>
          <a:xfrm>
            <a:off x="2944906" y="1644774"/>
            <a:ext cx="322729" cy="3453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923458" y="1294581"/>
            <a:ext cx="1304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</a:rPr>
              <a:t>57.4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%</a:t>
            </a:r>
            <a:endParaRPr kumimoji="1"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4" name="单圆角矩形 3"/>
          <p:cNvSpPr/>
          <p:nvPr/>
        </p:nvSpPr>
        <p:spPr>
          <a:xfrm>
            <a:off x="1157468" y="2746615"/>
            <a:ext cx="648183" cy="851024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单圆角矩形 10"/>
          <p:cNvSpPr/>
          <p:nvPr/>
        </p:nvSpPr>
        <p:spPr>
          <a:xfrm>
            <a:off x="2104346" y="2128335"/>
            <a:ext cx="646349" cy="1469304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单圆角矩形 11"/>
          <p:cNvSpPr/>
          <p:nvPr/>
        </p:nvSpPr>
        <p:spPr>
          <a:xfrm>
            <a:off x="3158735" y="1903145"/>
            <a:ext cx="646349" cy="1694493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9" y="3748428"/>
            <a:ext cx="946879" cy="1994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27" y="3727162"/>
            <a:ext cx="997370" cy="210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SzPct val="39285"/>
            </a:pPr>
            <a:r>
              <a:rPr lang="en" dirty="0" smtClean="0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onclusion</a:t>
            </a:r>
            <a:endParaRPr lang="en" dirty="0">
              <a:solidFill>
                <a:schemeClr val="tx1"/>
              </a:solidFill>
            </a:endParaRPr>
          </a:p>
        </p:txBody>
      </p:sp>
      <p:cxnSp>
        <p:nvCxnSpPr>
          <p:cNvPr id="492" name="Shape 492"/>
          <p:cNvCxnSpPr/>
          <p:nvPr/>
        </p:nvCxnSpPr>
        <p:spPr>
          <a:xfrm rot="10800000" flipH="1">
            <a:off x="348451" y="10177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幻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311700" y="1027625"/>
            <a:ext cx="8520600" cy="3756409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altLang="zh-CN" sz="2200" dirty="0"/>
              <a:t>T</a:t>
            </a:r>
            <a:r>
              <a:rPr lang="en-US" altLang="zh-CN" sz="2200" dirty="0" smtClean="0"/>
              <a:t>hrough </a:t>
            </a:r>
            <a:r>
              <a:rPr lang="en-US" altLang="zh-CN" sz="2200" dirty="0"/>
              <a:t>reverse engineering, we discovered </a:t>
            </a:r>
            <a:r>
              <a:rPr lang="en-US" altLang="zh-CN" sz="2200" dirty="0" smtClean="0"/>
              <a:t>Oculus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is </a:t>
            </a:r>
            <a:r>
              <a:rPr lang="en-US" altLang="zh-CN" sz="2200" dirty="0"/>
              <a:t>using a new </a:t>
            </a:r>
            <a:r>
              <a:rPr lang="en-US" altLang="zh-CN" sz="2200" dirty="0" smtClean="0"/>
              <a:t>projection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scheme,</a:t>
            </a:r>
            <a:r>
              <a:rPr lang="zh-CN" altLang="en-US" sz="2200" dirty="0" smtClean="0"/>
              <a:t> </a:t>
            </a:r>
            <a:r>
              <a:rPr lang="en-US" altLang="zh-CN" sz="2200" b="1" dirty="0">
                <a:solidFill>
                  <a:srgbClr val="C00000"/>
                </a:solidFill>
              </a:rPr>
              <a:t>o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ffset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cubic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projection</a:t>
            </a:r>
            <a:r>
              <a:rPr lang="en-US" altLang="zh-CN" sz="2200" dirty="0" smtClean="0"/>
              <a:t>.</a:t>
            </a:r>
            <a:endParaRPr lang="en-US" altLang="zh-CN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200" dirty="0" smtClean="0"/>
              <a:t>It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can </a:t>
            </a:r>
            <a:r>
              <a:rPr lang="en-US" altLang="zh-CN" sz="2200" dirty="0"/>
              <a:t>produce </a:t>
            </a:r>
            <a:r>
              <a:rPr lang="en-US" altLang="zh-CN" sz="2200" dirty="0">
                <a:solidFill>
                  <a:schemeClr val="bg2"/>
                </a:solidFill>
              </a:rPr>
              <a:t>better or similar visual quality</a:t>
            </a:r>
            <a:r>
              <a:rPr lang="en-US" altLang="zh-CN" sz="2200" dirty="0"/>
              <a:t> while </a:t>
            </a:r>
            <a:r>
              <a:rPr lang="en-US" altLang="zh-CN" sz="2200" b="1" dirty="0">
                <a:solidFill>
                  <a:srgbClr val="C00000"/>
                </a:solidFill>
              </a:rPr>
              <a:t>using less than 50% pixels </a:t>
            </a:r>
            <a:r>
              <a:rPr lang="en-US" altLang="zh-CN" sz="2200" dirty="0"/>
              <a:t>under reasonable assumptions about </a:t>
            </a:r>
            <a:r>
              <a:rPr lang="en-US" altLang="zh-CN" sz="2200" dirty="0">
                <a:solidFill>
                  <a:schemeClr val="bg2"/>
                </a:solidFill>
              </a:rPr>
              <a:t>user behavior</a:t>
            </a:r>
            <a:r>
              <a:rPr lang="en-US" altLang="zh-CN" sz="2200" dirty="0"/>
              <a:t>, resulting in </a:t>
            </a:r>
            <a:r>
              <a:rPr lang="en-US" altLang="zh-CN" sz="2200" b="1" dirty="0">
                <a:solidFill>
                  <a:srgbClr val="C00000"/>
                </a:solidFill>
              </a:rPr>
              <a:t>5.6% to 16.4%</a:t>
            </a:r>
            <a:r>
              <a:rPr lang="en-US" altLang="zh-CN" sz="2200" b="1" dirty="0"/>
              <a:t> </a:t>
            </a:r>
            <a:r>
              <a:rPr lang="en-US" altLang="zh-CN" sz="2200" dirty="0"/>
              <a:t>average savings in </a:t>
            </a:r>
            <a:r>
              <a:rPr lang="en-US" altLang="zh-CN" sz="2200" dirty="0">
                <a:solidFill>
                  <a:schemeClr val="bg2"/>
                </a:solidFill>
              </a:rPr>
              <a:t>video </a:t>
            </a:r>
            <a:r>
              <a:rPr lang="en-US" altLang="zh-CN" sz="2200" dirty="0" smtClean="0">
                <a:solidFill>
                  <a:schemeClr val="bg2"/>
                </a:solidFill>
              </a:rPr>
              <a:t>bitrate.</a:t>
            </a:r>
            <a:endParaRPr kumimoji="1" lang="en-US" altLang="zh-CN" sz="2200" dirty="0" smtClean="0">
              <a:solidFill>
                <a:schemeClr val="bg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200" dirty="0" smtClean="0"/>
              <a:t>The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combination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of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two-dimension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adaptation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can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cause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over </a:t>
            </a:r>
            <a:r>
              <a:rPr kumimoji="1" lang="en-US" altLang="zh-CN" sz="2200" b="1" dirty="0" smtClean="0">
                <a:solidFill>
                  <a:srgbClr val="C00000"/>
                </a:solidFill>
              </a:rPr>
              <a:t>57%</a:t>
            </a:r>
            <a:r>
              <a:rPr kumimoji="1" lang="en-US" altLang="zh-CN" sz="2200" dirty="0" smtClean="0"/>
              <a:t> </a:t>
            </a:r>
            <a:r>
              <a:rPr kumimoji="1" lang="en-US" altLang="zh-CN" sz="2200" dirty="0" smtClean="0">
                <a:solidFill>
                  <a:schemeClr val="bg2"/>
                </a:solidFill>
              </a:rPr>
              <a:t>wasted</a:t>
            </a:r>
            <a:r>
              <a:rPr kumimoji="1" lang="en-US" altLang="zh-CN" sz="2200" dirty="0" smtClean="0">
                <a:solidFill>
                  <a:schemeClr val="bg2"/>
                </a:solidFill>
              </a:rPr>
              <a:t> segments</a:t>
            </a:r>
            <a:r>
              <a:rPr kumimoji="1" lang="en-US" altLang="zh-CN" sz="2200" dirty="0" smtClean="0"/>
              <a:t>, </a:t>
            </a:r>
            <a:r>
              <a:rPr kumimoji="1" lang="en-US" altLang="zh-CN" sz="2200" dirty="0" smtClean="0"/>
              <a:t>wasting about </a:t>
            </a:r>
            <a:r>
              <a:rPr kumimoji="1" lang="en-US" altLang="zh-CN" sz="2200" b="1" dirty="0" smtClean="0">
                <a:solidFill>
                  <a:srgbClr val="C00000"/>
                </a:solidFill>
              </a:rPr>
              <a:t>20%</a:t>
            </a:r>
            <a:r>
              <a:rPr kumimoji="1" lang="en-US" altLang="zh-CN" sz="2200" dirty="0" smtClean="0"/>
              <a:t> of </a:t>
            </a:r>
            <a:r>
              <a:rPr kumimoji="1" lang="en-US" altLang="zh-CN" sz="2200" dirty="0" smtClean="0">
                <a:solidFill>
                  <a:schemeClr val="bg2"/>
                </a:solidFill>
              </a:rPr>
              <a:t>the total downloading bandwidth.</a:t>
            </a:r>
            <a:endParaRPr kumimoji="1" lang="zh-CN" altLang="en-US" sz="2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Shape 508" descr="bg2.jpg"/>
          <p:cNvPicPr preferRelativeResize="0"/>
          <p:nvPr/>
        </p:nvPicPr>
        <p:blipFill rotWithShape="1">
          <a:blip r:embed="rId3">
            <a:alphaModFix/>
          </a:blip>
          <a:srcRect b="5606"/>
          <a:stretch/>
        </p:blipFill>
        <p:spPr>
          <a:xfrm>
            <a:off x="2" y="1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3305526" y="1501695"/>
            <a:ext cx="2135665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b="1" dirty="0" smtClean="0">
                <a:solidFill>
                  <a:schemeClr val="bg2"/>
                </a:solidFill>
              </a:rPr>
              <a:t>Thank</a:t>
            </a:r>
            <a:r>
              <a:rPr lang="zh-CN" altLang="en-US" b="1" dirty="0" smtClean="0">
                <a:solidFill>
                  <a:schemeClr val="bg2"/>
                </a:solidFill>
              </a:rPr>
              <a:t> </a:t>
            </a:r>
            <a:r>
              <a:rPr lang="en-US" altLang="zh-CN" b="1" dirty="0" smtClean="0">
                <a:solidFill>
                  <a:schemeClr val="bg2"/>
                </a:solidFill>
              </a:rPr>
              <a:t>You!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1186626" y="2183651"/>
            <a:ext cx="6447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800" b="1" dirty="0"/>
              <a:t>Question</a:t>
            </a:r>
            <a:r>
              <a:rPr lang="en-US" altLang="zh-CN" sz="2800" b="1" dirty="0"/>
              <a:t>s</a:t>
            </a:r>
            <a:r>
              <a:rPr lang="en" sz="2800" b="1" dirty="0"/>
              <a:t>?</a:t>
            </a:r>
          </a:p>
          <a:p>
            <a:pPr algn="ctr"/>
            <a:endParaRPr b="1" dirty="0"/>
          </a:p>
        </p:txBody>
      </p:sp>
      <p:cxnSp>
        <p:nvCxnSpPr>
          <p:cNvPr id="511" name="Shape 511"/>
          <p:cNvCxnSpPr/>
          <p:nvPr/>
        </p:nvCxnSpPr>
        <p:spPr>
          <a:xfrm rot="10800000" flipH="1">
            <a:off x="3305526" y="2865607"/>
            <a:ext cx="2210100" cy="195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幻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Introduction to 360 Degree Video Streaming 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355201" y="1213091"/>
            <a:ext cx="8554883" cy="16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b="1" dirty="0"/>
              <a:t>360 degree video streaming:</a:t>
            </a:r>
            <a:r>
              <a:rPr lang="en" sz="2200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" sz="2200" dirty="0"/>
              <a:t>It provides users with </a:t>
            </a:r>
            <a:r>
              <a:rPr lang="en" sz="2200" dirty="0">
                <a:solidFill>
                  <a:srgbClr val="0070C0"/>
                </a:solidFill>
              </a:rPr>
              <a:t>panoramic view</a:t>
            </a:r>
            <a:r>
              <a:rPr lang="en" sz="2200" dirty="0"/>
              <a:t> and allow users to </a:t>
            </a:r>
            <a:r>
              <a:rPr lang="en" sz="2200" dirty="0">
                <a:solidFill>
                  <a:srgbClr val="0070C0"/>
                </a:solidFill>
              </a:rPr>
              <a:t>freely control</a:t>
            </a:r>
            <a:r>
              <a:rPr lang="en" sz="2200" dirty="0"/>
              <a:t> their </a:t>
            </a:r>
            <a:r>
              <a:rPr lang="en" sz="2200" dirty="0">
                <a:solidFill>
                  <a:srgbClr val="0070C0"/>
                </a:solidFill>
              </a:rPr>
              <a:t>viewing direction</a:t>
            </a:r>
            <a:r>
              <a:rPr lang="en" sz="2200" dirty="0"/>
              <a:t> during playback.  </a:t>
            </a:r>
          </a:p>
          <a:p>
            <a:endParaRPr dirty="0"/>
          </a:p>
        </p:txBody>
      </p:sp>
      <p:cxnSp>
        <p:nvCxnSpPr>
          <p:cNvPr id="381" name="Shape 381"/>
          <p:cNvCxnSpPr/>
          <p:nvPr/>
        </p:nvCxnSpPr>
        <p:spPr>
          <a:xfrm rot="10800000" flipH="1">
            <a:off x="355201" y="10525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539" y="2642945"/>
            <a:ext cx="2233998" cy="19313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幻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3" name="文本框 2"/>
          <p:cNvSpPr txBox="1"/>
          <p:nvPr/>
        </p:nvSpPr>
        <p:spPr>
          <a:xfrm>
            <a:off x="560472" y="4768872"/>
            <a:ext cx="774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kumimoji="1" lang="en-US" altLang="zh-CN" sz="1000" dirty="0" smtClean="0">
                <a:solidFill>
                  <a:schemeClr val="bg2"/>
                </a:solidFill>
              </a:rPr>
              <a:t>[</a:t>
            </a:r>
            <a:r>
              <a:rPr lang="en-US" altLang="zh-CN" sz="1000" dirty="0" smtClean="0">
                <a:solidFill>
                  <a:schemeClr val="bg2"/>
                </a:solidFill>
              </a:rPr>
              <a:t>Proceedings </a:t>
            </a:r>
            <a:r>
              <a:rPr lang="en-US" altLang="zh-CN" sz="1000" dirty="0">
                <a:solidFill>
                  <a:schemeClr val="bg2"/>
                </a:solidFill>
              </a:rPr>
              <a:t>of the 5th Workshop on All </a:t>
            </a:r>
            <a:r>
              <a:rPr lang="en-US" altLang="zh-CN" sz="1000" dirty="0" smtClean="0">
                <a:solidFill>
                  <a:schemeClr val="bg2"/>
                </a:solidFill>
              </a:rPr>
              <a:t>Things</a:t>
            </a:r>
            <a:r>
              <a:rPr lang="zh-CN" altLang="en-US" sz="1000" dirty="0" smtClean="0">
                <a:solidFill>
                  <a:schemeClr val="bg2"/>
                </a:solidFill>
              </a:rPr>
              <a:t> </a:t>
            </a:r>
            <a:r>
              <a:rPr lang="en-US" altLang="zh-CN" sz="1000" dirty="0" smtClean="0">
                <a:solidFill>
                  <a:schemeClr val="bg2"/>
                </a:solidFill>
              </a:rPr>
              <a:t>Cellular,</a:t>
            </a:r>
            <a:r>
              <a:rPr lang="zh-CN" altLang="en-US" sz="1000" dirty="0" smtClean="0">
                <a:solidFill>
                  <a:schemeClr val="bg2"/>
                </a:solidFill>
              </a:rPr>
              <a:t> </a:t>
            </a:r>
            <a:r>
              <a:rPr lang="en-US" altLang="zh-CN" sz="1000" dirty="0" smtClean="0">
                <a:solidFill>
                  <a:schemeClr val="bg2"/>
                </a:solidFill>
              </a:rPr>
              <a:t>2016,</a:t>
            </a:r>
            <a:r>
              <a:rPr lang="zh-CN" altLang="en-US" sz="1000" dirty="0" smtClean="0">
                <a:solidFill>
                  <a:schemeClr val="bg2"/>
                </a:solidFill>
              </a:rPr>
              <a:t> </a:t>
            </a:r>
            <a:r>
              <a:rPr lang="en-US" altLang="zh-CN" sz="1000" dirty="0" smtClean="0">
                <a:solidFill>
                  <a:schemeClr val="bg2"/>
                </a:solidFill>
              </a:rPr>
              <a:t>Qian</a:t>
            </a:r>
            <a:r>
              <a:rPr lang="zh-CN" altLang="en-US" sz="1000" dirty="0" smtClean="0">
                <a:solidFill>
                  <a:schemeClr val="bg2"/>
                </a:solidFill>
              </a:rPr>
              <a:t> </a:t>
            </a:r>
            <a:r>
              <a:rPr lang="en-US" altLang="zh-CN" sz="1000" dirty="0" smtClean="0">
                <a:solidFill>
                  <a:schemeClr val="bg2"/>
                </a:solidFill>
              </a:rPr>
              <a:t>et</a:t>
            </a:r>
            <a:r>
              <a:rPr lang="zh-CN" altLang="en-US" sz="1000" dirty="0" smtClean="0">
                <a:solidFill>
                  <a:schemeClr val="bg2"/>
                </a:solidFill>
              </a:rPr>
              <a:t> </a:t>
            </a:r>
            <a:r>
              <a:rPr lang="en-US" altLang="zh-CN" sz="1000" dirty="0" smtClean="0">
                <a:solidFill>
                  <a:schemeClr val="bg2"/>
                </a:solidFill>
              </a:rPr>
              <a:t>al.,</a:t>
            </a:r>
            <a:r>
              <a:rPr lang="zh-CN" altLang="en-US" sz="1000" dirty="0" smtClean="0">
                <a:solidFill>
                  <a:schemeClr val="bg2"/>
                </a:solidFill>
              </a:rPr>
              <a:t> </a:t>
            </a:r>
            <a:r>
              <a:rPr lang="en-US" altLang="zh-CN" sz="1000" dirty="0">
                <a:solidFill>
                  <a:schemeClr val="bg2"/>
                </a:solidFill>
              </a:rPr>
              <a:t>Optimizing 360 </a:t>
            </a:r>
            <a:r>
              <a:rPr lang="en-US" altLang="zh-CN" sz="1000" dirty="0" smtClean="0">
                <a:solidFill>
                  <a:schemeClr val="bg2"/>
                </a:solidFill>
              </a:rPr>
              <a:t>video</a:t>
            </a:r>
            <a:r>
              <a:rPr lang="zh-CN" altLang="en-US" sz="1000" dirty="0" smtClean="0">
                <a:solidFill>
                  <a:schemeClr val="bg2"/>
                </a:solidFill>
              </a:rPr>
              <a:t> </a:t>
            </a:r>
            <a:r>
              <a:rPr lang="en-US" altLang="zh-CN" sz="1000" dirty="0" smtClean="0">
                <a:solidFill>
                  <a:schemeClr val="bg2"/>
                </a:solidFill>
              </a:rPr>
              <a:t>delivery </a:t>
            </a:r>
            <a:r>
              <a:rPr lang="en-US" altLang="zh-CN" sz="1000" dirty="0">
                <a:solidFill>
                  <a:schemeClr val="bg2"/>
                </a:solidFill>
              </a:rPr>
              <a:t>over cellular </a:t>
            </a:r>
            <a:r>
              <a:rPr lang="en-US" altLang="zh-CN" sz="1000" dirty="0" smtClean="0">
                <a:solidFill>
                  <a:schemeClr val="bg2"/>
                </a:solidFill>
              </a:rPr>
              <a:t>networks</a:t>
            </a:r>
            <a:r>
              <a:rPr lang="en-US" altLang="zh-CN" sz="1000" dirty="0" smtClean="0">
                <a:solidFill>
                  <a:schemeClr val="bg2"/>
                </a:solidFill>
              </a:rPr>
              <a:t>.]</a:t>
            </a:r>
          </a:p>
          <a:p>
            <a:pPr marL="228600" indent="-228600">
              <a:buAutoNum type="arabicPeriod"/>
            </a:pPr>
            <a:r>
              <a:rPr lang="en-US" altLang="zh-CN" sz="1000" dirty="0">
                <a:solidFill>
                  <a:schemeClr val="bg2"/>
                </a:solidFill>
              </a:rPr>
              <a:t>http://paulbourke.net/miscellaneous/cubemaps</a:t>
            </a:r>
            <a:r>
              <a:rPr lang="en-US" altLang="zh-CN" sz="1000" dirty="0" smtClean="0">
                <a:solidFill>
                  <a:schemeClr val="bg2"/>
                </a:solidFill>
              </a:rPr>
              <a:t>/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104037" y="3359050"/>
            <a:ext cx="446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>
                <a:solidFill>
                  <a:srgbClr val="C00000"/>
                </a:solidFill>
              </a:rPr>
              <a:t>=</a:t>
            </a:r>
            <a:endParaRPr kumimoji="1"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61682" y="3328272"/>
            <a:ext cx="446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C00000"/>
                </a:solidFill>
              </a:rPr>
              <a:t>+</a:t>
            </a:r>
            <a:endParaRPr kumimoji="1" lang="zh-CN" altLang="en-US" sz="4400" b="1" dirty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9" y="3077994"/>
            <a:ext cx="2540000" cy="127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28" y="3077994"/>
            <a:ext cx="12700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Offset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Cubic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" altLang="zh-CN" dirty="0" smtClean="0">
                <a:solidFill>
                  <a:schemeClr val="tx1"/>
                </a:solidFill>
              </a:rPr>
              <a:t>Projection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5" name="Shape 4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192" y="1493361"/>
            <a:ext cx="3671317" cy="225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1463960"/>
            <a:ext cx="3724679" cy="23167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hape 452"/>
          <p:cNvCxnSpPr/>
          <p:nvPr/>
        </p:nvCxnSpPr>
        <p:spPr>
          <a:xfrm rot="10800000" flipH="1">
            <a:off x="355201" y="10525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" name="椭圆 16"/>
          <p:cNvSpPr/>
          <p:nvPr/>
        </p:nvSpPr>
        <p:spPr>
          <a:xfrm>
            <a:off x="1855693" y="2909977"/>
            <a:ext cx="1250579" cy="503311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807975" y="2886240"/>
            <a:ext cx="1252728" cy="503311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58320" y="4357260"/>
            <a:ext cx="684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</a:rPr>
              <a:t>How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does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this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new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projection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scheme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works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endParaRPr kumimoji="1"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1712" y="3789962"/>
            <a:ext cx="376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0070C0"/>
                </a:solidFill>
              </a:rPr>
              <a:t>The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standard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cubic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projection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endParaRPr kumimoji="1"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72397" y="3789962"/>
            <a:ext cx="3323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0070C0"/>
                </a:solidFill>
              </a:rPr>
              <a:t>The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offset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cubic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projection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endParaRPr kumimoji="1" lang="zh-CN" altLang="en-US" sz="2000" dirty="0">
              <a:solidFill>
                <a:srgbClr val="0070C0"/>
              </a:solidFill>
            </a:endParaRPr>
          </a:p>
        </p:txBody>
      </p:sp>
      <p:cxnSp>
        <p:nvCxnSpPr>
          <p:cNvPr id="22" name="直线连接符 21"/>
          <p:cNvCxnSpPr/>
          <p:nvPr/>
        </p:nvCxnSpPr>
        <p:spPr>
          <a:xfrm>
            <a:off x="1866326" y="1613859"/>
            <a:ext cx="0" cy="2096831"/>
          </a:xfrm>
          <a:prstGeom prst="line">
            <a:avLst/>
          </a:prstGeom>
          <a:ln w="38100">
            <a:solidFill>
              <a:srgbClr val="C0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/>
          <p:cNvCxnSpPr/>
          <p:nvPr/>
        </p:nvCxnSpPr>
        <p:spPr>
          <a:xfrm flipH="1">
            <a:off x="3067218" y="1624492"/>
            <a:ext cx="4119" cy="2057404"/>
          </a:xfrm>
          <a:prstGeom prst="line">
            <a:avLst/>
          </a:prstGeom>
          <a:ln w="38100">
            <a:solidFill>
              <a:srgbClr val="C0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/>
          <p:cNvCxnSpPr/>
          <p:nvPr/>
        </p:nvCxnSpPr>
        <p:spPr>
          <a:xfrm>
            <a:off x="730539" y="2638199"/>
            <a:ext cx="3464872" cy="0"/>
          </a:xfrm>
          <a:prstGeom prst="line">
            <a:avLst/>
          </a:prstGeom>
          <a:ln w="38100">
            <a:solidFill>
              <a:srgbClr val="C0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/>
          <p:cNvCxnSpPr/>
          <p:nvPr/>
        </p:nvCxnSpPr>
        <p:spPr>
          <a:xfrm>
            <a:off x="5839874" y="1573906"/>
            <a:ext cx="0" cy="2096831"/>
          </a:xfrm>
          <a:prstGeom prst="line">
            <a:avLst/>
          </a:prstGeom>
          <a:ln w="38100">
            <a:solidFill>
              <a:srgbClr val="C0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/>
          <p:cNvCxnSpPr/>
          <p:nvPr/>
        </p:nvCxnSpPr>
        <p:spPr>
          <a:xfrm>
            <a:off x="7050070" y="1573906"/>
            <a:ext cx="0" cy="2096831"/>
          </a:xfrm>
          <a:prstGeom prst="line">
            <a:avLst/>
          </a:prstGeom>
          <a:ln w="38100">
            <a:solidFill>
              <a:srgbClr val="C0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/>
          <p:cNvCxnSpPr/>
          <p:nvPr/>
        </p:nvCxnSpPr>
        <p:spPr>
          <a:xfrm flipV="1">
            <a:off x="4622020" y="2614107"/>
            <a:ext cx="3565797" cy="29171"/>
          </a:xfrm>
          <a:prstGeom prst="line">
            <a:avLst/>
          </a:prstGeom>
          <a:ln w="38100">
            <a:solidFill>
              <a:srgbClr val="C0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991507" y="2932265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Front</a:t>
            </a:r>
            <a:r>
              <a:rPr kumimoji="1" lang="zh-CN" altLang="en-US" sz="2200" b="1" dirty="0" smtClean="0">
                <a:solidFill>
                  <a:srgbClr val="C00000">
                    <a:alpha val="40000"/>
                  </a:srgbClr>
                </a:solidFill>
              </a:rPr>
              <a:t> 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2703" y="2958664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Left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207004" y="2934320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Right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4438" y="1914451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Top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089198" y="1920472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Back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080962" y="1920472"/>
            <a:ext cx="123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Bottom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989606" y="2936907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Front</a:t>
            </a:r>
            <a:r>
              <a:rPr kumimoji="1" lang="zh-CN" altLang="en-US" sz="2200" b="1" dirty="0" smtClean="0">
                <a:solidFill>
                  <a:srgbClr val="C00000">
                    <a:alpha val="40000"/>
                  </a:srgbClr>
                </a:solidFill>
              </a:rPr>
              <a:t> 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47234" y="2936907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Left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151854" y="2958664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Right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888506" y="1908719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Top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012771" y="1912505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Back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078957" y="1912504"/>
            <a:ext cx="123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smtClean="0">
                <a:solidFill>
                  <a:srgbClr val="C00000">
                    <a:alpha val="40000"/>
                  </a:srgbClr>
                </a:solidFill>
              </a:rPr>
              <a:t>Bottom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758319" y="4241718"/>
            <a:ext cx="7337963" cy="75406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308" y="4335949"/>
            <a:ext cx="595304" cy="565606"/>
          </a:xfrm>
          <a:prstGeom prst="rect">
            <a:avLst/>
          </a:prstGeom>
        </p:spPr>
      </p:pic>
      <p:cxnSp>
        <p:nvCxnSpPr>
          <p:cNvPr id="9" name="直线箭头连接符 8"/>
          <p:cNvCxnSpPr/>
          <p:nvPr/>
        </p:nvCxnSpPr>
        <p:spPr>
          <a:xfrm flipV="1">
            <a:off x="2314499" y="2129742"/>
            <a:ext cx="2951982" cy="6771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>
            <a:stCxn id="17" idx="6"/>
            <a:endCxn id="18" idx="2"/>
          </p:cNvCxnSpPr>
          <p:nvPr/>
        </p:nvCxnSpPr>
        <p:spPr>
          <a:xfrm flipV="1">
            <a:off x="3106272" y="3137896"/>
            <a:ext cx="2701703" cy="2373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 flipV="1">
            <a:off x="2822754" y="2411975"/>
            <a:ext cx="4949647" cy="11666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0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4" grpId="0"/>
      <p:bldP spid="21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SzPct val="39285"/>
            </a:pPr>
            <a:r>
              <a:rPr lang="en" dirty="0"/>
              <a:t>Key Challenges of 360 Degree </a:t>
            </a:r>
            <a:r>
              <a:rPr lang="e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Streaming</a:t>
            </a:r>
            <a:r>
              <a:rPr lang="zh-CN" altLang="en-US" dirty="0" smtClean="0"/>
              <a:t> </a:t>
            </a:r>
            <a:endParaRPr lang="en" dirty="0"/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311700" y="1052524"/>
            <a:ext cx="8520600" cy="20611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189" indent="-368291">
              <a:lnSpc>
                <a:spcPct val="100000"/>
              </a:lnSpc>
              <a:buSzPct val="60000"/>
              <a:buFont typeface="Wingdings" charset="2"/>
              <a:buChar char="l"/>
            </a:pPr>
            <a:r>
              <a:rPr lang="en" sz="2200" b="1" dirty="0"/>
              <a:t>Bandwidth shortage</a:t>
            </a:r>
          </a:p>
          <a:p>
            <a:pPr marL="914377" lvl="1" indent="-355591">
              <a:buSzPct val="100000"/>
              <a:buFont typeface="Wingdings" charset="2"/>
              <a:buChar char="Ø"/>
            </a:pPr>
            <a:r>
              <a:rPr lang="en-US" altLang="zh-CN" sz="2000" dirty="0" smtClean="0"/>
              <a:t>Head-mounted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display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stereoscopic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videos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pPr marL="914377" lvl="1" indent="-355591">
              <a:buSzPct val="100000"/>
              <a:buFont typeface="Wingdings" charset="2"/>
              <a:buChar char="Ø"/>
            </a:pPr>
            <a:r>
              <a:rPr lang="en" altLang="zh-CN" sz="2000" b="1" dirty="0" smtClean="0">
                <a:solidFill>
                  <a:srgbClr val="C00000"/>
                </a:solidFill>
              </a:rPr>
              <a:t>25Mbps</a:t>
            </a:r>
            <a:r>
              <a:rPr lang="en" altLang="zh-CN" sz="2000" dirty="0" smtClean="0">
                <a:solidFill>
                  <a:srgbClr val="0070C0"/>
                </a:solidFill>
              </a:rPr>
              <a:t> </a:t>
            </a:r>
            <a:r>
              <a:rPr lang="en" altLang="zh-CN" sz="2000" dirty="0" smtClean="0">
                <a:solidFill>
                  <a:schemeClr val="bg2"/>
                </a:solidFill>
              </a:rPr>
              <a:t>bandwidth</a:t>
            </a:r>
            <a:r>
              <a:rPr lang="zh-CN" altLang="en-US" sz="2000" dirty="0" smtClean="0">
                <a:solidFill>
                  <a:schemeClr val="bg2"/>
                </a:solidFill>
              </a:rPr>
              <a:t> </a:t>
            </a:r>
            <a:r>
              <a:rPr lang="en-US" altLang="zh-CN" sz="2000" dirty="0" smtClean="0">
                <a:solidFill>
                  <a:schemeClr val="bg2"/>
                </a:solidFill>
              </a:rPr>
              <a:t>is</a:t>
            </a:r>
            <a:r>
              <a:rPr lang="zh-CN" altLang="en-US" sz="2000" dirty="0" smtClean="0">
                <a:solidFill>
                  <a:schemeClr val="bg2"/>
                </a:solidFill>
              </a:rPr>
              <a:t> </a:t>
            </a:r>
            <a:r>
              <a:rPr lang="en-US" altLang="zh-CN" sz="2000" dirty="0" smtClean="0">
                <a:solidFill>
                  <a:schemeClr val="bg2"/>
                </a:solidFill>
              </a:rPr>
              <a:t>required</a:t>
            </a:r>
            <a:r>
              <a:rPr lang="zh-CN" altLang="en-US" sz="2000" dirty="0" smtClean="0">
                <a:solidFill>
                  <a:schemeClr val="bg2"/>
                </a:solidFill>
              </a:rPr>
              <a:t> </a:t>
            </a:r>
            <a:r>
              <a:rPr lang="en-US" altLang="zh-CN" sz="2000" dirty="0" smtClean="0">
                <a:solidFill>
                  <a:schemeClr val="bg2"/>
                </a:solidFill>
              </a:rPr>
              <a:t>by</a:t>
            </a:r>
            <a:r>
              <a:rPr lang="zh-CN" altLang="en-US" sz="2000" dirty="0" smtClean="0">
                <a:solidFill>
                  <a:schemeClr val="bg2"/>
                </a:solidFill>
              </a:rPr>
              <a:t> </a:t>
            </a:r>
            <a:r>
              <a:rPr lang="en-US" altLang="zh-CN" sz="2000" dirty="0" smtClean="0"/>
              <a:t>delivering</a:t>
            </a:r>
            <a:r>
              <a:rPr lang="en" altLang="zh-CN" sz="2000" dirty="0" smtClean="0"/>
              <a:t> </a:t>
            </a:r>
            <a:r>
              <a:rPr lang="en" altLang="zh-CN" sz="2000" dirty="0">
                <a:solidFill>
                  <a:srgbClr val="0070C0"/>
                </a:solidFill>
              </a:rPr>
              <a:t>4K </a:t>
            </a:r>
            <a:r>
              <a:rPr lang="en" altLang="zh-CN" sz="2000" dirty="0" smtClean="0">
                <a:solidFill>
                  <a:srgbClr val="0070C0"/>
                </a:solidFill>
              </a:rPr>
              <a:t>video</a:t>
            </a:r>
            <a:r>
              <a:rPr lang="en" altLang="zh-CN" sz="2000" dirty="0" smtClean="0"/>
              <a:t>, </a:t>
            </a:r>
            <a:r>
              <a:rPr lang="en" altLang="zh-CN" sz="2000" dirty="0"/>
              <a:t>where the </a:t>
            </a:r>
            <a:r>
              <a:rPr lang="en" altLang="zh-CN" sz="2000" dirty="0">
                <a:solidFill>
                  <a:srgbClr val="0070C0"/>
                </a:solidFill>
              </a:rPr>
              <a:t>average</a:t>
            </a:r>
            <a:r>
              <a:rPr lang="en" altLang="zh-CN" sz="2000" dirty="0"/>
              <a:t> broadband connection bandwidth in the USA is only </a:t>
            </a:r>
            <a:r>
              <a:rPr lang="en" altLang="zh-CN" sz="2000" b="1" dirty="0">
                <a:solidFill>
                  <a:srgbClr val="C00000"/>
                </a:solidFill>
              </a:rPr>
              <a:t>15.3Mbps</a:t>
            </a:r>
            <a:r>
              <a:rPr lang="en" altLang="zh-CN" sz="2000" b="1" dirty="0"/>
              <a:t>.</a:t>
            </a:r>
            <a:r>
              <a:rPr lang="en" altLang="zh-CN" sz="2000" dirty="0"/>
              <a:t> </a:t>
            </a:r>
            <a:endParaRPr lang="en-US" altLang="zh-CN" sz="2000" dirty="0"/>
          </a:p>
          <a:p>
            <a:pPr marL="914377" lvl="1" indent="-355591">
              <a:buSzPct val="100000"/>
              <a:buFont typeface="Wingdings" charset="2"/>
              <a:buChar char="Ø"/>
            </a:pPr>
            <a:endParaRPr lang="en" sz="2000" dirty="0"/>
          </a:p>
          <a:p>
            <a:endParaRPr dirty="0"/>
          </a:p>
        </p:txBody>
      </p:sp>
      <p:cxnSp>
        <p:nvCxnSpPr>
          <p:cNvPr id="390" name="Shape 390"/>
          <p:cNvCxnSpPr/>
          <p:nvPr/>
        </p:nvCxnSpPr>
        <p:spPr>
          <a:xfrm rot="10800000" flipH="1">
            <a:off x="355201" y="10525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幻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52" y="3318634"/>
            <a:ext cx="3581043" cy="1644626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>
            <a:off x="5147445" y="3362546"/>
            <a:ext cx="3050663" cy="1543496"/>
          </a:xfrm>
          <a:prstGeom prst="clou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zh-CN" sz="2000" dirty="0">
                <a:solidFill>
                  <a:schemeClr val="tx2"/>
                </a:solidFill>
              </a:rPr>
              <a:t>More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Streaming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data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used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for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stereoscopic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videos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!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30523" y="4916531"/>
            <a:ext cx="7743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/>
              <a:t>http</a:t>
            </a:r>
            <a:r>
              <a:rPr lang="en-US" altLang="zh-CN" sz="1000" dirty="0"/>
              <a:t>://</a:t>
            </a:r>
            <a:r>
              <a:rPr lang="en-US" altLang="zh-CN" sz="1000" dirty="0" err="1"/>
              <a:t>mediashift.org</a:t>
            </a:r>
            <a:r>
              <a:rPr lang="en-US" altLang="zh-CN" sz="1000" dirty="0"/>
              <a:t>/2017/03/edshift-chat-trends-and-tips-in-360-video/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3059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SzPct val="39285"/>
            </a:pPr>
            <a:r>
              <a:rPr lang="en" dirty="0"/>
              <a:t>Key </a:t>
            </a:r>
            <a:r>
              <a:rPr lang="en" dirty="0" smtClean="0"/>
              <a:t>Challenges of 360 Degree 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Streaming</a:t>
            </a:r>
            <a:r>
              <a:rPr lang="zh-CN" altLang="en-US" dirty="0" smtClean="0"/>
              <a:t> </a:t>
            </a:r>
            <a:endParaRPr lang="en" dirty="0"/>
          </a:p>
        </p:txBody>
      </p:sp>
      <p:cxnSp>
        <p:nvCxnSpPr>
          <p:cNvPr id="390" name="Shape 390"/>
          <p:cNvCxnSpPr/>
          <p:nvPr/>
        </p:nvCxnSpPr>
        <p:spPr>
          <a:xfrm rot="10800000" flipH="1">
            <a:off x="355201" y="10525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91" name="Shape 391"/>
          <p:cNvSpPr txBox="1"/>
          <p:nvPr/>
        </p:nvSpPr>
        <p:spPr>
          <a:xfrm>
            <a:off x="355201" y="1180165"/>
            <a:ext cx="8520600" cy="2505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1789" indent="-342891">
              <a:spcAft>
                <a:spcPts val="1600"/>
              </a:spcAft>
              <a:buClr>
                <a:schemeClr val="dk2"/>
              </a:buClr>
              <a:buSzPct val="60000"/>
              <a:buFont typeface="Wingdings" charset="2"/>
              <a:buChar char="l"/>
            </a:pPr>
            <a:r>
              <a:rPr lang="en" sz="2200" b="1" dirty="0">
                <a:solidFill>
                  <a:schemeClr val="dk2"/>
                </a:solidFill>
              </a:rPr>
              <a:t>Bandwidth </a:t>
            </a:r>
            <a:r>
              <a:rPr lang="en" sz="2200" b="1" dirty="0" smtClean="0">
                <a:solidFill>
                  <a:schemeClr val="dk2"/>
                </a:solidFill>
              </a:rPr>
              <a:t>waste</a:t>
            </a:r>
            <a:endParaRPr lang="en-US" sz="2200" b="1" dirty="0" smtClean="0">
              <a:solidFill>
                <a:schemeClr val="dk2"/>
              </a:solidFill>
            </a:endParaRPr>
          </a:p>
          <a:p>
            <a:pPr marL="977876" indent="-342891">
              <a:spcAft>
                <a:spcPts val="1600"/>
              </a:spcAft>
              <a:buClr>
                <a:schemeClr val="dk2"/>
              </a:buClr>
              <a:buSzPct val="100000"/>
              <a:buFont typeface="Wingdings" charset="2"/>
              <a:buChar char="Ø"/>
            </a:pPr>
            <a:r>
              <a:rPr lang="en-US" altLang="zh-CN" sz="2000" dirty="0" smtClean="0">
                <a:solidFill>
                  <a:schemeClr val="dk2"/>
                </a:solidFill>
              </a:rPr>
              <a:t>Only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small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part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of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frame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is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visible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to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the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user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at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once.</a:t>
            </a:r>
            <a:endParaRPr lang="en-US" altLang="zh-CN" sz="2000" dirty="0" smtClean="0">
              <a:solidFill>
                <a:schemeClr val="dk2"/>
              </a:solidFill>
            </a:endParaRPr>
          </a:p>
          <a:p>
            <a:pPr marL="977876" indent="-342891">
              <a:spcAft>
                <a:spcPts val="1600"/>
              </a:spcAft>
              <a:buClr>
                <a:schemeClr val="dk2"/>
              </a:buClr>
              <a:buSzPct val="100000"/>
              <a:buFont typeface="Wingdings" charset="2"/>
              <a:buChar char="Ø"/>
            </a:pPr>
            <a:r>
              <a:rPr lang="en-US" altLang="zh-CN" sz="2000" dirty="0" smtClean="0">
                <a:solidFill>
                  <a:schemeClr val="dk2"/>
                </a:solidFill>
              </a:rPr>
              <a:t>A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" altLang="zh-CN" sz="2000" dirty="0" err="1" smtClean="0">
                <a:solidFill>
                  <a:srgbClr val="0070C0"/>
                </a:solidFill>
              </a:rPr>
              <a:t>viewpor</a:t>
            </a:r>
            <a:r>
              <a:rPr lang="en-US" altLang="zh-CN" sz="2000" dirty="0" smtClean="0">
                <a:solidFill>
                  <a:srgbClr val="0070C0"/>
                </a:solidFill>
              </a:rPr>
              <a:t>t</a:t>
            </a:r>
            <a:r>
              <a:rPr lang="en-US" altLang="zh-CN" sz="2000" dirty="0" smtClean="0">
                <a:solidFill>
                  <a:schemeClr val="bg2"/>
                </a:solidFill>
              </a:rPr>
              <a:t>,</a:t>
            </a:r>
            <a:r>
              <a:rPr lang="zh-CN" altLang="en-US" sz="2000" dirty="0" smtClean="0">
                <a:solidFill>
                  <a:schemeClr val="bg2"/>
                </a:solidFill>
              </a:rPr>
              <a:t> </a:t>
            </a:r>
            <a:r>
              <a:rPr lang="en-US" altLang="zh-CN" sz="2000" dirty="0" smtClean="0">
                <a:solidFill>
                  <a:schemeClr val="bg2"/>
                </a:solidFill>
              </a:rPr>
              <a:t>centered</a:t>
            </a:r>
            <a:r>
              <a:rPr lang="zh-CN" altLang="en-US" sz="2000" dirty="0" smtClean="0">
                <a:solidFill>
                  <a:schemeClr val="bg2"/>
                </a:solidFill>
              </a:rPr>
              <a:t> </a:t>
            </a:r>
            <a:r>
              <a:rPr lang="en-US" altLang="zh-CN" sz="2000" dirty="0">
                <a:solidFill>
                  <a:schemeClr val="bg2"/>
                </a:solidFill>
              </a:rPr>
              <a:t>at</a:t>
            </a:r>
            <a:r>
              <a:rPr lang="en" altLang="zh-CN" sz="2000" dirty="0">
                <a:solidFill>
                  <a:schemeClr val="bg2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&lt;yaw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=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0,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pitch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=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0&gt;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" altLang="zh-CN" sz="2000" b="1" dirty="0">
                <a:solidFill>
                  <a:srgbClr val="C00000"/>
                </a:solidFill>
              </a:rPr>
              <a:t>only</a:t>
            </a:r>
            <a:r>
              <a:rPr lang="en" altLang="zh-CN" sz="2000" dirty="0">
                <a:solidFill>
                  <a:schemeClr val="dk2"/>
                </a:solidFill>
              </a:rPr>
              <a:t> requires about </a:t>
            </a:r>
            <a:r>
              <a:rPr lang="en" altLang="zh-CN" sz="2000" b="1" dirty="0">
                <a:solidFill>
                  <a:srgbClr val="C00000"/>
                </a:solidFill>
              </a:rPr>
              <a:t>14.3% of all pixels</a:t>
            </a:r>
            <a:r>
              <a:rPr lang="en" altLang="zh-CN" sz="2000" b="1" dirty="0">
                <a:solidFill>
                  <a:schemeClr val="dk2"/>
                </a:solidFill>
              </a:rPr>
              <a:t> </a:t>
            </a:r>
            <a:r>
              <a:rPr lang="en" altLang="zh-CN" sz="2000" dirty="0">
                <a:solidFill>
                  <a:schemeClr val="dk2"/>
                </a:solidFill>
              </a:rPr>
              <a:t>encoded in the </a:t>
            </a:r>
            <a:r>
              <a:rPr lang="en" altLang="zh-CN" sz="2000" dirty="0" err="1">
                <a:solidFill>
                  <a:schemeClr val="dk2"/>
                </a:solidFill>
              </a:rPr>
              <a:t>equirectangular</a:t>
            </a:r>
            <a:r>
              <a:rPr lang="en" altLang="zh-CN" sz="2000" dirty="0">
                <a:solidFill>
                  <a:schemeClr val="dk2"/>
                </a:solidFill>
              </a:rPr>
              <a:t> </a:t>
            </a:r>
            <a:r>
              <a:rPr lang="en" altLang="zh-CN" sz="2000" dirty="0" smtClean="0">
                <a:solidFill>
                  <a:schemeClr val="dk2"/>
                </a:solidFill>
              </a:rPr>
              <a:t>frame</a:t>
            </a:r>
            <a:r>
              <a:rPr lang="en-US" altLang="zh-CN" sz="2000" dirty="0" smtClean="0">
                <a:solidFill>
                  <a:schemeClr val="dk2"/>
                </a:solidFill>
              </a:rPr>
              <a:t>,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the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rest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of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85%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pixels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are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r>
              <a:rPr lang="en-US" altLang="zh-CN" sz="2000" dirty="0" smtClean="0">
                <a:solidFill>
                  <a:schemeClr val="dk2"/>
                </a:solidFill>
              </a:rPr>
              <a:t>wasted.</a:t>
            </a:r>
            <a:r>
              <a:rPr lang="zh-CN" altLang="en-US" sz="2000" dirty="0" smtClean="0">
                <a:solidFill>
                  <a:schemeClr val="dk2"/>
                </a:solidFill>
              </a:rPr>
              <a:t> </a:t>
            </a:r>
            <a:endParaRPr lang="en-US" altLang="zh-CN" sz="2000" dirty="0">
              <a:solidFill>
                <a:schemeClr val="dk2"/>
              </a:solidFill>
            </a:endParaRPr>
          </a:p>
          <a:p>
            <a:pPr marL="977876" indent="-342891">
              <a:spcAft>
                <a:spcPts val="1600"/>
              </a:spcAft>
              <a:buClr>
                <a:schemeClr val="dk2"/>
              </a:buClr>
              <a:buSzPct val="100000"/>
              <a:buFont typeface="Wingdings" charset="2"/>
              <a:buChar char="Ø"/>
            </a:pPr>
            <a:endParaRPr lang="en" sz="2000" dirty="0">
              <a:solidFill>
                <a:schemeClr val="dk2"/>
              </a:solidFill>
            </a:endParaRPr>
          </a:p>
          <a:p>
            <a:endParaRPr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pic>
        <p:nvPicPr>
          <p:cNvPr id="10" name="Shape 4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840" y="3228016"/>
            <a:ext cx="36576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6103072" y="3727233"/>
            <a:ext cx="893135" cy="779301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cxnSp>
        <p:nvCxnSpPr>
          <p:cNvPr id="12" name="直线箭头连接符 11"/>
          <p:cNvCxnSpPr/>
          <p:nvPr/>
        </p:nvCxnSpPr>
        <p:spPr>
          <a:xfrm flipH="1" flipV="1">
            <a:off x="3641558" y="4142416"/>
            <a:ext cx="2328340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42" y="3447837"/>
            <a:ext cx="1431986" cy="14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Equirectangular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" dirty="0" err="1" smtClean="0">
                <a:solidFill>
                  <a:schemeClr val="tx1"/>
                </a:solidFill>
              </a:rPr>
              <a:t>Projectio</a:t>
            </a:r>
            <a:r>
              <a:rPr lang="en-US" altLang="zh-CN" dirty="0" smtClean="0">
                <a:solidFill>
                  <a:schemeClr val="tx1"/>
                </a:solidFill>
              </a:rPr>
              <a:t>n</a:t>
            </a:r>
            <a:endParaRPr lang="en" dirty="0">
              <a:solidFill>
                <a:schemeClr val="tx1"/>
              </a:solidFill>
            </a:endParaRPr>
          </a:p>
        </p:txBody>
      </p:sp>
      <p:pic>
        <p:nvPicPr>
          <p:cNvPr id="451" name="Shape 4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699" y="1269155"/>
            <a:ext cx="5486400" cy="274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Shape 452"/>
          <p:cNvCxnSpPr/>
          <p:nvPr/>
        </p:nvCxnSpPr>
        <p:spPr>
          <a:xfrm rot="10800000" flipH="1">
            <a:off x="355201" y="10525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幻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10" name="椭圆 9"/>
          <p:cNvSpPr/>
          <p:nvPr/>
        </p:nvSpPr>
        <p:spPr>
          <a:xfrm>
            <a:off x="355201" y="1269155"/>
            <a:ext cx="5573399" cy="504001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98701" y="3426105"/>
            <a:ext cx="5573399" cy="58625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" name="直线箭头连接符 4"/>
          <p:cNvCxnSpPr/>
          <p:nvPr/>
        </p:nvCxnSpPr>
        <p:spPr>
          <a:xfrm>
            <a:off x="5972099" y="1586936"/>
            <a:ext cx="587964" cy="8691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/>
          <p:cNvCxnSpPr/>
          <p:nvPr/>
        </p:nvCxnSpPr>
        <p:spPr>
          <a:xfrm flipV="1">
            <a:off x="6015596" y="2805669"/>
            <a:ext cx="544467" cy="8889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6603562" y="1586935"/>
            <a:ext cx="2113291" cy="21076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zh-CN" sz="2000" b="1" dirty="0">
                <a:solidFill>
                  <a:srgbClr val="C00000"/>
                </a:solidFill>
              </a:rPr>
              <a:t>Over-sampled</a:t>
            </a:r>
            <a:r>
              <a:rPr kumimoji="1" lang="zh-CN" altLang="en-US" sz="2000" b="1" dirty="0">
                <a:solidFill>
                  <a:srgbClr val="C00000"/>
                </a:solidFill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</a:rPr>
              <a:t>data</a:t>
            </a:r>
            <a:r>
              <a:rPr kumimoji="1" lang="zh-CN" altLang="en-US" sz="2000" b="1" dirty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>
                <a:solidFill>
                  <a:schemeClr val="tx1"/>
                </a:solidFill>
              </a:rPr>
              <a:t>on</a:t>
            </a:r>
            <a:r>
              <a:rPr kumimoji="1" lang="zh-CN" altLang="en-US" sz="2000" dirty="0">
                <a:solidFill>
                  <a:schemeClr val="tx1"/>
                </a:solidFill>
              </a:rPr>
              <a:t> </a:t>
            </a:r>
            <a:r>
              <a:rPr kumimoji="1" lang="en-US" altLang="zh-CN" sz="2000" dirty="0">
                <a:solidFill>
                  <a:schemeClr val="tx1"/>
                </a:solidFill>
              </a:rPr>
              <a:t>the</a:t>
            </a:r>
            <a:r>
              <a:rPr kumimoji="1" lang="zh-CN" altLang="en-US" sz="2000" dirty="0">
                <a:solidFill>
                  <a:schemeClr val="tx1"/>
                </a:solidFill>
              </a:rPr>
              <a:t> </a:t>
            </a:r>
            <a:r>
              <a:rPr kumimoji="1" lang="en-US" altLang="zh-CN" sz="2000" dirty="0" smtClean="0">
                <a:solidFill>
                  <a:schemeClr val="tx1"/>
                </a:solidFill>
              </a:rPr>
              <a:t>pole</a:t>
            </a:r>
            <a:r>
              <a:rPr kumimoji="1" lang="zh-CN" altLang="en-US" sz="20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000" dirty="0" smtClean="0">
                <a:solidFill>
                  <a:schemeClr val="tx1"/>
                </a:solidFill>
              </a:rPr>
              <a:t>positions</a:t>
            </a:r>
            <a:r>
              <a:rPr kumimoji="1" lang="zh-CN" altLang="en-US" sz="2000" dirty="0" smtClean="0">
                <a:solidFill>
                  <a:schemeClr val="tx1"/>
                </a:solidFill>
              </a:rPr>
              <a:t> </a:t>
            </a:r>
            <a:endParaRPr kumimoji="1"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398699" y="4173021"/>
            <a:ext cx="847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zh-CN" sz="2000" dirty="0" smtClean="0"/>
              <a:t>Many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360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degree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video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streaming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services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today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encode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videos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/>
              <a:t>using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>
                <a:solidFill>
                  <a:srgbClr val="0070C0"/>
                </a:solidFill>
              </a:rPr>
              <a:t>equirectangular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projection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/>
              <a:t>including</a:t>
            </a:r>
            <a:r>
              <a:rPr kumimoji="1" lang="zh-CN" altLang="en-US" sz="2000" dirty="0" smtClean="0"/>
              <a:t> </a:t>
            </a:r>
            <a:r>
              <a:rPr kumimoji="1" lang="en-US" altLang="zh-CN" sz="2000" b="1" dirty="0" smtClean="0">
                <a:solidFill>
                  <a:srgbClr val="C00000"/>
                </a:solidFill>
              </a:rPr>
              <a:t>YouTube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b="1" dirty="0" smtClean="0">
                <a:solidFill>
                  <a:srgbClr val="C00000"/>
                </a:solidFill>
              </a:rPr>
              <a:t>Jaunt</a:t>
            </a:r>
            <a:r>
              <a:rPr kumimoji="1" lang="zh-CN" altLang="en-US" sz="2000" b="1" dirty="0">
                <a:solidFill>
                  <a:srgbClr val="C0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C00000"/>
                </a:solidFill>
              </a:rPr>
              <a:t>VR</a:t>
            </a:r>
            <a:r>
              <a:rPr kumimoji="1" lang="en-US" altLang="zh-CN" sz="2000" dirty="0"/>
              <a:t>.</a:t>
            </a:r>
            <a:endParaRPr kumimoji="1"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Cubic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" altLang="zh-CN" dirty="0" smtClean="0">
                <a:solidFill>
                  <a:schemeClr val="tx1"/>
                </a:solidFill>
              </a:rPr>
              <a:t>Projection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5" name="Shape 4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539" y="1642707"/>
            <a:ext cx="3671317" cy="2257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hape 452"/>
          <p:cNvCxnSpPr/>
          <p:nvPr/>
        </p:nvCxnSpPr>
        <p:spPr>
          <a:xfrm rot="10800000" flipH="1">
            <a:off x="355201" y="10525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矩形 11"/>
          <p:cNvSpPr/>
          <p:nvPr/>
        </p:nvSpPr>
        <p:spPr>
          <a:xfrm>
            <a:off x="827765" y="1765725"/>
            <a:ext cx="3464872" cy="2065517"/>
          </a:xfrm>
          <a:prstGeom prst="rect">
            <a:avLst/>
          </a:prstGeom>
          <a:solidFill>
            <a:schemeClr val="tx2"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2" name="直线连接符 21"/>
          <p:cNvCxnSpPr/>
          <p:nvPr/>
        </p:nvCxnSpPr>
        <p:spPr>
          <a:xfrm>
            <a:off x="1990673" y="1763205"/>
            <a:ext cx="0" cy="2096831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/>
          <p:cNvCxnSpPr/>
          <p:nvPr/>
        </p:nvCxnSpPr>
        <p:spPr>
          <a:xfrm flipH="1">
            <a:off x="3191565" y="1773838"/>
            <a:ext cx="4119" cy="2057404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/>
          <p:cNvCxnSpPr>
            <a:stCxn id="12" idx="1"/>
            <a:endCxn id="12" idx="3"/>
          </p:cNvCxnSpPr>
          <p:nvPr/>
        </p:nvCxnSpPr>
        <p:spPr>
          <a:xfrm>
            <a:off x="827765" y="2798484"/>
            <a:ext cx="3464872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2115854" y="3081611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/>
                </a:solidFill>
              </a:rPr>
              <a:t>Front</a:t>
            </a:r>
            <a:r>
              <a:rPr kumimoji="1" lang="zh-CN" altLang="en-US" sz="2200" b="1" dirty="0" smtClean="0">
                <a:solidFill>
                  <a:srgbClr val="C00000"/>
                </a:solidFill>
              </a:rPr>
              <a:t> </a:t>
            </a:r>
            <a:endParaRPr kumimoji="1"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07050" y="3108010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/>
                </a:solidFill>
              </a:rPr>
              <a:t>Left</a:t>
            </a:r>
            <a:endParaRPr kumimoji="1"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331351" y="3083666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/>
                </a:solidFill>
              </a:rPr>
              <a:t>Right</a:t>
            </a:r>
            <a:endParaRPr kumimoji="1"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48785" y="2063797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/>
                </a:solidFill>
              </a:rPr>
              <a:t>Top</a:t>
            </a:r>
            <a:endParaRPr kumimoji="1"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213545" y="2069818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/>
                </a:solidFill>
              </a:rPr>
              <a:t>Back</a:t>
            </a:r>
            <a:endParaRPr kumimoji="1"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205309" y="2069818"/>
            <a:ext cx="123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/>
                </a:solidFill>
              </a:rPr>
              <a:t>Bottom</a:t>
            </a:r>
            <a:endParaRPr kumimoji="1"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51487" y="4292387"/>
            <a:ext cx="691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</a:rPr>
              <a:t>Does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Oculus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use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the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same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projection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method</a:t>
            </a:r>
            <a:endParaRPr kumimoji="1"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730539" y="4186677"/>
            <a:ext cx="7523094" cy="75406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05" y="4292387"/>
            <a:ext cx="595304" cy="56560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57" y="1127135"/>
            <a:ext cx="1295400" cy="1495425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523555" y="2359199"/>
            <a:ext cx="39489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kumimoji="1" lang="en-US" altLang="zh-CN" sz="2000" dirty="0" smtClean="0"/>
          </a:p>
          <a:p>
            <a:pPr marL="342900" indent="-342900">
              <a:buFont typeface="Arial" charset="0"/>
              <a:buChar char="•"/>
            </a:pPr>
            <a:r>
              <a:rPr kumimoji="1" lang="en-US" altLang="zh-CN" sz="2000" dirty="0" smtClean="0"/>
              <a:t>Facebook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claims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that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saves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about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b="1" dirty="0" smtClean="0">
                <a:solidFill>
                  <a:srgbClr val="C00000"/>
                </a:solidFill>
              </a:rPr>
              <a:t>25%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of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video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size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/>
              <a:t>compare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with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equirectangular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projection</a:t>
            </a:r>
            <a:endParaRPr kumimoji="1" lang="zh-CN" altLang="en-US" sz="2000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60" y="1230022"/>
            <a:ext cx="1839280" cy="1379460"/>
          </a:xfrm>
          <a:prstGeom prst="rect">
            <a:avLst/>
          </a:prstGeom>
        </p:spPr>
      </p:pic>
      <p:sp>
        <p:nvSpPr>
          <p:cNvPr id="62" name="矩形 61"/>
          <p:cNvSpPr/>
          <p:nvPr/>
        </p:nvSpPr>
        <p:spPr>
          <a:xfrm>
            <a:off x="7142936" y="2442258"/>
            <a:ext cx="369034" cy="1594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3" name="左箭头 62"/>
          <p:cNvSpPr/>
          <p:nvPr/>
        </p:nvSpPr>
        <p:spPr>
          <a:xfrm>
            <a:off x="6748041" y="1242214"/>
            <a:ext cx="394895" cy="200273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5" name="左箭头 64"/>
          <p:cNvSpPr/>
          <p:nvPr/>
        </p:nvSpPr>
        <p:spPr>
          <a:xfrm rot="19789509">
            <a:off x="4463361" y="1416076"/>
            <a:ext cx="394895" cy="200273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`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109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/>
      <p:bldP spid="35" grpId="0"/>
      <p:bldP spid="36" grpId="0"/>
      <p:bldP spid="37" grpId="0"/>
      <p:bldP spid="39" grpId="0"/>
      <p:bldP spid="40" grpId="0"/>
      <p:bldP spid="38" grpId="0"/>
      <p:bldP spid="47" grpId="0" animBg="1"/>
      <p:bldP spid="59" grpId="1"/>
      <p:bldP spid="63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Offset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Cubic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" altLang="zh-CN" dirty="0" smtClean="0">
                <a:solidFill>
                  <a:schemeClr val="tx1"/>
                </a:solidFill>
              </a:rPr>
              <a:t>Projection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5" name="Shape 4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669" y="1492400"/>
            <a:ext cx="3671317" cy="225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54" y="1462579"/>
            <a:ext cx="3724679" cy="23167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hape 452"/>
          <p:cNvCxnSpPr/>
          <p:nvPr/>
        </p:nvCxnSpPr>
        <p:spPr>
          <a:xfrm rot="10800000" flipH="1">
            <a:off x="355201" y="10525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" name="椭圆 16"/>
          <p:cNvSpPr/>
          <p:nvPr/>
        </p:nvSpPr>
        <p:spPr>
          <a:xfrm>
            <a:off x="1855693" y="2909977"/>
            <a:ext cx="1250579" cy="503311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851348" y="2946079"/>
            <a:ext cx="1252728" cy="503311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58320" y="4357260"/>
            <a:ext cx="684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</a:rPr>
              <a:t>How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does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this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new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projection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scheme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C00000"/>
                </a:solidFill>
              </a:rPr>
              <a:t>works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 </a:t>
            </a:r>
            <a:endParaRPr kumimoji="1"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86387" y="3749599"/>
            <a:ext cx="376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0070C0"/>
                </a:solidFill>
              </a:rPr>
              <a:t>The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standard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cubic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projection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endParaRPr kumimoji="1"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1526" y="3749225"/>
            <a:ext cx="3323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0070C0"/>
                </a:solidFill>
              </a:rPr>
              <a:t>The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offset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cubic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projection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endParaRPr kumimoji="1" lang="zh-CN" altLang="en-US" sz="2000" dirty="0">
              <a:solidFill>
                <a:srgbClr val="0070C0"/>
              </a:solidFill>
            </a:endParaRPr>
          </a:p>
        </p:txBody>
      </p:sp>
      <p:cxnSp>
        <p:nvCxnSpPr>
          <p:cNvPr id="22" name="直线连接符 21"/>
          <p:cNvCxnSpPr/>
          <p:nvPr/>
        </p:nvCxnSpPr>
        <p:spPr>
          <a:xfrm>
            <a:off x="1866326" y="1613859"/>
            <a:ext cx="0" cy="2096831"/>
          </a:xfrm>
          <a:prstGeom prst="line">
            <a:avLst/>
          </a:prstGeom>
          <a:ln w="38100">
            <a:solidFill>
              <a:srgbClr val="C0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/>
          <p:cNvCxnSpPr/>
          <p:nvPr/>
        </p:nvCxnSpPr>
        <p:spPr>
          <a:xfrm flipH="1">
            <a:off x="3067218" y="1624492"/>
            <a:ext cx="4119" cy="2057404"/>
          </a:xfrm>
          <a:prstGeom prst="line">
            <a:avLst/>
          </a:prstGeom>
          <a:ln w="38100">
            <a:solidFill>
              <a:srgbClr val="C0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/>
          <p:cNvCxnSpPr/>
          <p:nvPr/>
        </p:nvCxnSpPr>
        <p:spPr>
          <a:xfrm>
            <a:off x="730539" y="2638199"/>
            <a:ext cx="3464872" cy="0"/>
          </a:xfrm>
          <a:prstGeom prst="line">
            <a:avLst/>
          </a:prstGeom>
          <a:ln w="38100">
            <a:solidFill>
              <a:srgbClr val="C0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/>
          <p:cNvCxnSpPr/>
          <p:nvPr/>
        </p:nvCxnSpPr>
        <p:spPr>
          <a:xfrm>
            <a:off x="5832328" y="1613859"/>
            <a:ext cx="7546" cy="2056878"/>
          </a:xfrm>
          <a:prstGeom prst="line">
            <a:avLst/>
          </a:prstGeom>
          <a:ln w="38100">
            <a:solidFill>
              <a:srgbClr val="C0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/>
          <p:cNvCxnSpPr/>
          <p:nvPr/>
        </p:nvCxnSpPr>
        <p:spPr>
          <a:xfrm>
            <a:off x="7047825" y="1624492"/>
            <a:ext cx="2245" cy="2046245"/>
          </a:xfrm>
          <a:prstGeom prst="line">
            <a:avLst/>
          </a:prstGeom>
          <a:ln w="38100">
            <a:solidFill>
              <a:srgbClr val="C0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/>
          <p:cNvCxnSpPr/>
          <p:nvPr/>
        </p:nvCxnSpPr>
        <p:spPr>
          <a:xfrm>
            <a:off x="4622020" y="2643280"/>
            <a:ext cx="3474262" cy="9914"/>
          </a:xfrm>
          <a:prstGeom prst="line">
            <a:avLst/>
          </a:prstGeom>
          <a:ln w="38100">
            <a:solidFill>
              <a:srgbClr val="C0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5993506" y="2952089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Front</a:t>
            </a:r>
            <a:r>
              <a:rPr kumimoji="1" lang="zh-CN" altLang="en-US" sz="2200" b="1" dirty="0" smtClean="0">
                <a:solidFill>
                  <a:srgbClr val="C00000">
                    <a:alpha val="40000"/>
                  </a:srgbClr>
                </a:solidFill>
              </a:rPr>
              <a:t> 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838693" y="2977302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Left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153107" y="2982401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Right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61598" y="1914298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Top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069290" y="1920472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Back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86213" y="1907882"/>
            <a:ext cx="123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Bottom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072259" y="2935526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Front</a:t>
            </a:r>
            <a:r>
              <a:rPr kumimoji="1" lang="zh-CN" altLang="en-US" sz="2200" b="1" dirty="0" smtClean="0">
                <a:solidFill>
                  <a:srgbClr val="C00000">
                    <a:alpha val="40000"/>
                  </a:srgbClr>
                </a:solidFill>
              </a:rPr>
              <a:t> 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29887" y="2935526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Left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234507" y="2957283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Right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71159" y="1907338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Top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095424" y="1911124"/>
            <a:ext cx="90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>
                    <a:alpha val="40000"/>
                  </a:srgbClr>
                </a:solidFill>
              </a:rPr>
              <a:t>Back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161610" y="1911123"/>
            <a:ext cx="123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smtClean="0">
                <a:solidFill>
                  <a:srgbClr val="C00000">
                    <a:alpha val="40000"/>
                  </a:srgbClr>
                </a:solidFill>
              </a:rPr>
              <a:t>Bottom</a:t>
            </a:r>
            <a:endParaRPr kumimoji="1" lang="zh-CN" altLang="en-US" sz="2200" b="1" dirty="0">
              <a:solidFill>
                <a:srgbClr val="C00000">
                  <a:alpha val="40000"/>
                </a:srgbClr>
              </a:solidFill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758319" y="4241718"/>
            <a:ext cx="7337963" cy="75406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308" y="4335949"/>
            <a:ext cx="595304" cy="565606"/>
          </a:xfrm>
          <a:prstGeom prst="rect">
            <a:avLst/>
          </a:prstGeom>
        </p:spPr>
      </p:pic>
      <p:cxnSp>
        <p:nvCxnSpPr>
          <p:cNvPr id="9" name="直线箭头连接符 8"/>
          <p:cNvCxnSpPr/>
          <p:nvPr/>
        </p:nvCxnSpPr>
        <p:spPr>
          <a:xfrm flipH="1" flipV="1">
            <a:off x="1331761" y="2039723"/>
            <a:ext cx="5059207" cy="61347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>
            <a:endCxn id="18" idx="2"/>
          </p:cNvCxnSpPr>
          <p:nvPr/>
        </p:nvCxnSpPr>
        <p:spPr>
          <a:xfrm flipV="1">
            <a:off x="3149645" y="3197735"/>
            <a:ext cx="2701703" cy="2373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 flipH="1" flipV="1">
            <a:off x="3726426" y="3449390"/>
            <a:ext cx="3167767" cy="682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5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4" grpId="0"/>
      <p:bldP spid="19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直线箭头连接符 79"/>
          <p:cNvCxnSpPr>
            <a:stCxn id="63" idx="0"/>
            <a:endCxn id="36" idx="0"/>
          </p:cNvCxnSpPr>
          <p:nvPr/>
        </p:nvCxnSpPr>
        <p:spPr>
          <a:xfrm flipH="1" flipV="1">
            <a:off x="6104039" y="1761455"/>
            <a:ext cx="337121" cy="103621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311700" y="335676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SzPct val="39285"/>
            </a:pPr>
            <a:r>
              <a:rPr lang="en-US" altLang="zh-CN" dirty="0" smtClean="0"/>
              <a:t>Offset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Cubic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Projection</a:t>
            </a:r>
            <a:endParaRPr lang="en" dirty="0"/>
          </a:p>
        </p:txBody>
      </p:sp>
      <p:cxnSp>
        <p:nvCxnSpPr>
          <p:cNvPr id="440" name="Shape 440"/>
          <p:cNvCxnSpPr/>
          <p:nvPr/>
        </p:nvCxnSpPr>
        <p:spPr>
          <a:xfrm rot="10800000" flipH="1">
            <a:off x="348451" y="1016609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幻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3" name="椭圆 2"/>
          <p:cNvSpPr/>
          <p:nvPr/>
        </p:nvSpPr>
        <p:spPr>
          <a:xfrm>
            <a:off x="1350690" y="1707918"/>
            <a:ext cx="2286000" cy="2286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350690" y="1707919"/>
            <a:ext cx="2286000" cy="2285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弧 26"/>
          <p:cNvSpPr/>
          <p:nvPr/>
        </p:nvSpPr>
        <p:spPr>
          <a:xfrm rot="10800000">
            <a:off x="1623250" y="2904775"/>
            <a:ext cx="1740877" cy="1087488"/>
          </a:xfrm>
          <a:prstGeom prst="arc">
            <a:avLst>
              <a:gd name="adj1" fmla="val 11553684"/>
              <a:gd name="adj2" fmla="val 20783505"/>
            </a:avLst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60493" y="2635474"/>
            <a:ext cx="826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 smtClean="0"/>
              <a:t>Left</a:t>
            </a:r>
            <a:endParaRPr kumimoji="1" lang="zh-CN" altLang="en-US" sz="2200" dirty="0"/>
          </a:p>
        </p:txBody>
      </p:sp>
      <p:sp>
        <p:nvSpPr>
          <p:cNvPr id="29" name="文本框 28"/>
          <p:cNvSpPr txBox="1"/>
          <p:nvPr/>
        </p:nvSpPr>
        <p:spPr>
          <a:xfrm>
            <a:off x="2014507" y="1275375"/>
            <a:ext cx="958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smtClean="0"/>
              <a:t>Front</a:t>
            </a:r>
            <a:endParaRPr kumimoji="1" lang="zh-CN" altLang="en-US" sz="2200" dirty="0"/>
          </a:p>
        </p:txBody>
      </p:sp>
      <p:sp>
        <p:nvSpPr>
          <p:cNvPr id="30" name="文本框 29"/>
          <p:cNvSpPr txBox="1"/>
          <p:nvPr/>
        </p:nvSpPr>
        <p:spPr>
          <a:xfrm>
            <a:off x="2080450" y="3995018"/>
            <a:ext cx="826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smtClean="0"/>
              <a:t>Back</a:t>
            </a:r>
            <a:endParaRPr kumimoji="1" lang="zh-CN" altLang="en-US" sz="2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3632293" y="2635473"/>
            <a:ext cx="90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 smtClean="0"/>
              <a:t>Right</a:t>
            </a:r>
            <a:endParaRPr kumimoji="1" lang="zh-CN" altLang="en-US" sz="2200" dirty="0"/>
          </a:p>
        </p:txBody>
      </p:sp>
      <p:sp>
        <p:nvSpPr>
          <p:cNvPr id="32" name="椭圆 31"/>
          <p:cNvSpPr/>
          <p:nvPr/>
        </p:nvSpPr>
        <p:spPr>
          <a:xfrm>
            <a:off x="5289642" y="1706263"/>
            <a:ext cx="2286000" cy="2286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289642" y="1706264"/>
            <a:ext cx="2286000" cy="2285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弧 35"/>
          <p:cNvSpPr/>
          <p:nvPr/>
        </p:nvSpPr>
        <p:spPr>
          <a:xfrm>
            <a:off x="5535827" y="1728260"/>
            <a:ext cx="1740877" cy="1067145"/>
          </a:xfrm>
          <a:prstGeom prst="arc">
            <a:avLst>
              <a:gd name="adj1" fmla="val 14332089"/>
              <a:gd name="adj2" fmla="val 18260754"/>
            </a:avLst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4599445" y="2633819"/>
            <a:ext cx="826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 smtClean="0"/>
              <a:t>Left</a:t>
            </a:r>
            <a:endParaRPr kumimoji="1" lang="zh-CN" altLang="en-US" sz="2200" dirty="0"/>
          </a:p>
        </p:txBody>
      </p:sp>
      <p:sp>
        <p:nvSpPr>
          <p:cNvPr id="39" name="文本框 38"/>
          <p:cNvSpPr txBox="1"/>
          <p:nvPr/>
        </p:nvSpPr>
        <p:spPr>
          <a:xfrm>
            <a:off x="5953459" y="1273720"/>
            <a:ext cx="958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smtClean="0"/>
              <a:t>Front</a:t>
            </a:r>
            <a:endParaRPr kumimoji="1" lang="zh-CN" altLang="en-US" sz="2200" dirty="0"/>
          </a:p>
        </p:txBody>
      </p:sp>
      <p:sp>
        <p:nvSpPr>
          <p:cNvPr id="40" name="文本框 39"/>
          <p:cNvSpPr txBox="1"/>
          <p:nvPr/>
        </p:nvSpPr>
        <p:spPr>
          <a:xfrm>
            <a:off x="6019402" y="3993363"/>
            <a:ext cx="826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smtClean="0"/>
              <a:t>Back</a:t>
            </a:r>
            <a:endParaRPr kumimoji="1" lang="zh-CN" altLang="en-US" sz="2200" dirty="0"/>
          </a:p>
        </p:txBody>
      </p:sp>
      <p:sp>
        <p:nvSpPr>
          <p:cNvPr id="41" name="文本框 40"/>
          <p:cNvSpPr txBox="1"/>
          <p:nvPr/>
        </p:nvSpPr>
        <p:spPr>
          <a:xfrm>
            <a:off x="7571245" y="2633818"/>
            <a:ext cx="90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 smtClean="0"/>
              <a:t>Right</a:t>
            </a:r>
            <a:endParaRPr kumimoji="1" lang="zh-CN" altLang="en-US" sz="2200" dirty="0"/>
          </a:p>
        </p:txBody>
      </p:sp>
      <p:cxnSp>
        <p:nvCxnSpPr>
          <p:cNvPr id="23" name="直线箭头连接符 22"/>
          <p:cNvCxnSpPr>
            <a:stCxn id="63" idx="1"/>
          </p:cNvCxnSpPr>
          <p:nvPr/>
        </p:nvCxnSpPr>
        <p:spPr>
          <a:xfrm flipH="1" flipV="1">
            <a:off x="5960169" y="1829464"/>
            <a:ext cx="448662" cy="98159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弧 67"/>
          <p:cNvSpPr/>
          <p:nvPr/>
        </p:nvSpPr>
        <p:spPr>
          <a:xfrm rot="10800000">
            <a:off x="5568794" y="2878402"/>
            <a:ext cx="1740877" cy="1087488"/>
          </a:xfrm>
          <a:prstGeom prst="arc">
            <a:avLst>
              <a:gd name="adj1" fmla="val 11800640"/>
              <a:gd name="adj2" fmla="val 20310648"/>
            </a:avLst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弧 68"/>
          <p:cNvSpPr/>
          <p:nvPr/>
        </p:nvSpPr>
        <p:spPr>
          <a:xfrm rot="12297316">
            <a:off x="5299890" y="2816956"/>
            <a:ext cx="1785442" cy="1112384"/>
          </a:xfrm>
          <a:prstGeom prst="arc">
            <a:avLst>
              <a:gd name="adj1" fmla="val 17323970"/>
              <a:gd name="adj2" fmla="val 20764528"/>
            </a:avLst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弧 74"/>
          <p:cNvSpPr/>
          <p:nvPr/>
        </p:nvSpPr>
        <p:spPr>
          <a:xfrm rot="6723951">
            <a:off x="6343475" y="2657911"/>
            <a:ext cx="1812939" cy="655944"/>
          </a:xfrm>
          <a:prstGeom prst="arc">
            <a:avLst>
              <a:gd name="adj1" fmla="val 16966966"/>
              <a:gd name="adj2" fmla="val 20465506"/>
            </a:avLst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6" name="直线箭头连接符 75"/>
          <p:cNvCxnSpPr>
            <a:endCxn id="69" idx="2"/>
          </p:cNvCxnSpPr>
          <p:nvPr/>
        </p:nvCxnSpPr>
        <p:spPr>
          <a:xfrm flipH="1">
            <a:off x="5353829" y="2824541"/>
            <a:ext cx="1078812" cy="38509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线箭头连接符 78"/>
          <p:cNvCxnSpPr>
            <a:stCxn id="63" idx="6"/>
            <a:endCxn id="75" idx="0"/>
          </p:cNvCxnSpPr>
          <p:nvPr/>
        </p:nvCxnSpPr>
        <p:spPr>
          <a:xfrm>
            <a:off x="6486880" y="2843390"/>
            <a:ext cx="1038135" cy="33401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箭头连接符 89"/>
          <p:cNvCxnSpPr/>
          <p:nvPr/>
        </p:nvCxnSpPr>
        <p:spPr>
          <a:xfrm>
            <a:off x="5956354" y="1880895"/>
            <a:ext cx="15113" cy="73406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线箭头连接符 91"/>
          <p:cNvCxnSpPr/>
          <p:nvPr/>
        </p:nvCxnSpPr>
        <p:spPr>
          <a:xfrm flipH="1" flipV="1">
            <a:off x="5971467" y="2606902"/>
            <a:ext cx="463193" cy="22681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/>
        </p:nvSpPr>
        <p:spPr>
          <a:xfrm>
            <a:off x="609602" y="4530946"/>
            <a:ext cx="376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0070C0"/>
                </a:solidFill>
              </a:rPr>
              <a:t>The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standard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cubic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projection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endParaRPr kumimoji="1"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4770697" y="4534083"/>
            <a:ext cx="3323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0070C0"/>
                </a:solidFill>
              </a:rPr>
              <a:t>The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offset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cubic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projection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endParaRPr kumimoji="1"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4178943" y="4254061"/>
            <a:ext cx="688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C00000"/>
                </a:solidFill>
              </a:rPr>
              <a:t>VS.</a:t>
            </a:r>
            <a:endParaRPr kumimoji="1"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003970" y="2245855"/>
            <a:ext cx="3251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a</a:t>
            </a:r>
            <a:endParaRPr kumimoji="1" lang="en-US" altLang="zh-CN" sz="2000" dirty="0" smtClean="0"/>
          </a:p>
          <a:p>
            <a:endParaRPr kumimoji="1" lang="zh-CN" altLang="en-US" dirty="0"/>
          </a:p>
        </p:txBody>
      </p:sp>
      <p:sp>
        <p:nvSpPr>
          <p:cNvPr id="112" name="文本框 111"/>
          <p:cNvSpPr txBox="1"/>
          <p:nvPr/>
        </p:nvSpPr>
        <p:spPr>
          <a:xfrm>
            <a:off x="5684560" y="1991349"/>
            <a:ext cx="3251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b</a:t>
            </a:r>
            <a:endParaRPr kumimoji="1" lang="en-US" altLang="zh-CN" sz="2000" dirty="0" smtClean="0"/>
          </a:p>
          <a:p>
            <a:endParaRPr kumimoji="1" lang="zh-CN" altLang="en-US" dirty="0"/>
          </a:p>
        </p:txBody>
      </p:sp>
      <p:sp>
        <p:nvSpPr>
          <p:cNvPr id="113" name="文本框 112"/>
          <p:cNvSpPr txBox="1"/>
          <p:nvPr/>
        </p:nvSpPr>
        <p:spPr>
          <a:xfrm>
            <a:off x="5899410" y="2607701"/>
            <a:ext cx="3251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c</a:t>
            </a:r>
          </a:p>
          <a:p>
            <a:endParaRPr kumimoji="1" lang="zh-CN" altLang="en-US" dirty="0"/>
          </a:p>
        </p:txBody>
      </p:sp>
      <p:cxnSp>
        <p:nvCxnSpPr>
          <p:cNvPr id="8" name="直线箭头连接符 7"/>
          <p:cNvCxnSpPr/>
          <p:nvPr/>
        </p:nvCxnSpPr>
        <p:spPr>
          <a:xfrm flipH="1" flipV="1">
            <a:off x="1781511" y="1983147"/>
            <a:ext cx="718887" cy="87617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1725199" y="191395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7" name="直线箭头连接符 46"/>
          <p:cNvCxnSpPr>
            <a:stCxn id="10" idx="1"/>
          </p:cNvCxnSpPr>
          <p:nvPr/>
        </p:nvCxnSpPr>
        <p:spPr>
          <a:xfrm flipH="1" flipV="1">
            <a:off x="1549885" y="1699568"/>
            <a:ext cx="188705" cy="22778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/>
          <p:nvPr/>
        </p:nvSpPr>
        <p:spPr>
          <a:xfrm>
            <a:off x="1504165" y="1653848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7" name="直线连接符 56"/>
          <p:cNvCxnSpPr/>
          <p:nvPr/>
        </p:nvCxnSpPr>
        <p:spPr>
          <a:xfrm flipV="1">
            <a:off x="1354693" y="1710870"/>
            <a:ext cx="2286000" cy="2286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线连接符 57"/>
          <p:cNvCxnSpPr/>
          <p:nvPr/>
        </p:nvCxnSpPr>
        <p:spPr>
          <a:xfrm>
            <a:off x="1354693" y="1710870"/>
            <a:ext cx="2286000" cy="2286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2451973" y="2808727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2" name="弧 61"/>
          <p:cNvSpPr/>
          <p:nvPr/>
        </p:nvSpPr>
        <p:spPr>
          <a:xfrm>
            <a:off x="1636441" y="1728260"/>
            <a:ext cx="1740877" cy="1089143"/>
          </a:xfrm>
          <a:prstGeom prst="arc">
            <a:avLst>
              <a:gd name="adj1" fmla="val 11717035"/>
              <a:gd name="adj2" fmla="val 20654468"/>
            </a:avLst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6395440" y="279767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893324" y="1772616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3" name="直线箭头连接符 82"/>
          <p:cNvCxnSpPr>
            <a:stCxn id="63" idx="0"/>
            <a:endCxn id="36" idx="2"/>
          </p:cNvCxnSpPr>
          <p:nvPr/>
        </p:nvCxnSpPr>
        <p:spPr>
          <a:xfrm flipV="1">
            <a:off x="6441160" y="1769691"/>
            <a:ext cx="301400" cy="102797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箭头连接符 65"/>
          <p:cNvCxnSpPr>
            <a:stCxn id="63" idx="0"/>
            <a:endCxn id="32" idx="0"/>
          </p:cNvCxnSpPr>
          <p:nvPr/>
        </p:nvCxnSpPr>
        <p:spPr>
          <a:xfrm flipH="1" flipV="1">
            <a:off x="6432642" y="1706263"/>
            <a:ext cx="8518" cy="109140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6446425" y="2214371"/>
            <a:ext cx="1204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Orientation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cxnSp>
        <p:nvCxnSpPr>
          <p:cNvPr id="7" name="直线箭头连接符 6"/>
          <p:cNvCxnSpPr>
            <a:endCxn id="71" idx="2"/>
          </p:cNvCxnSpPr>
          <p:nvPr/>
        </p:nvCxnSpPr>
        <p:spPr>
          <a:xfrm flipH="1" flipV="1">
            <a:off x="5247694" y="2255692"/>
            <a:ext cx="722278" cy="35121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/>
          <p:cNvSpPr/>
          <p:nvPr/>
        </p:nvSpPr>
        <p:spPr>
          <a:xfrm>
            <a:off x="5247694" y="2209972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弧 42"/>
          <p:cNvSpPr/>
          <p:nvPr/>
        </p:nvSpPr>
        <p:spPr>
          <a:xfrm>
            <a:off x="6142222" y="2279562"/>
            <a:ext cx="548099" cy="304895"/>
          </a:xfrm>
          <a:prstGeom prst="arc">
            <a:avLst>
              <a:gd name="adj1" fmla="val 13184363"/>
              <a:gd name="adj2" fmla="val 19539642"/>
            </a:avLst>
          </a:prstGeom>
          <a:ln w="38100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6571006" y="2145274"/>
            <a:ext cx="107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bg2"/>
                </a:solidFill>
              </a:rPr>
              <a:t>Roughly</a:t>
            </a:r>
            <a:r>
              <a:rPr kumimoji="1" lang="zh-CN" altLang="en-US" dirty="0" smtClean="0">
                <a:solidFill>
                  <a:schemeClr val="bg2"/>
                </a:solidFill>
              </a:rPr>
              <a:t> </a:t>
            </a:r>
            <a:r>
              <a:rPr kumimoji="1" lang="en-US" altLang="zh-CN" dirty="0" smtClean="0">
                <a:solidFill>
                  <a:schemeClr val="bg2"/>
                </a:solidFill>
              </a:rPr>
              <a:t>30</a:t>
            </a:r>
            <a:r>
              <a:rPr kumimoji="1" lang="zh-CN" altLang="en-US" dirty="0" smtClean="0">
                <a:solidFill>
                  <a:schemeClr val="bg2"/>
                </a:solidFill>
              </a:rPr>
              <a:t> </a:t>
            </a:r>
            <a:r>
              <a:rPr kumimoji="1" lang="en-US" altLang="zh-CN" dirty="0" smtClean="0">
                <a:solidFill>
                  <a:schemeClr val="bg2"/>
                </a:solidFill>
              </a:rPr>
              <a:t>degrees</a:t>
            </a:r>
            <a:endParaRPr kumimoji="1" lang="zh-CN" altLang="en-US" dirty="0">
              <a:solidFill>
                <a:schemeClr val="bg2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056476" y="3166799"/>
            <a:ext cx="116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bg2"/>
                </a:solidFill>
              </a:rPr>
              <a:t>Roughly</a:t>
            </a:r>
            <a:r>
              <a:rPr kumimoji="1" lang="zh-CN" altLang="en-US" dirty="0" smtClean="0">
                <a:solidFill>
                  <a:schemeClr val="bg2"/>
                </a:solidFill>
              </a:rPr>
              <a:t> </a:t>
            </a:r>
            <a:r>
              <a:rPr kumimoji="1" lang="en-US" altLang="zh-CN" dirty="0" smtClean="0">
                <a:solidFill>
                  <a:schemeClr val="bg2"/>
                </a:solidFill>
              </a:rPr>
              <a:t>150</a:t>
            </a:r>
            <a:r>
              <a:rPr kumimoji="1" lang="zh-CN" altLang="en-US" dirty="0" smtClean="0">
                <a:solidFill>
                  <a:schemeClr val="bg2"/>
                </a:solidFill>
              </a:rPr>
              <a:t> </a:t>
            </a:r>
            <a:r>
              <a:rPr kumimoji="1" lang="en-US" altLang="zh-CN" dirty="0" smtClean="0">
                <a:solidFill>
                  <a:schemeClr val="bg2"/>
                </a:solidFill>
              </a:rPr>
              <a:t>degrees</a:t>
            </a:r>
            <a:endParaRPr kumimoji="1" lang="zh-CN" altLang="en-US" dirty="0">
              <a:solidFill>
                <a:schemeClr val="bg2"/>
              </a:solidFill>
            </a:endParaRPr>
          </a:p>
        </p:txBody>
      </p:sp>
      <p:sp>
        <p:nvSpPr>
          <p:cNvPr id="77" name="弧 76"/>
          <p:cNvSpPr/>
          <p:nvPr/>
        </p:nvSpPr>
        <p:spPr>
          <a:xfrm rot="10606665">
            <a:off x="6159602" y="2837440"/>
            <a:ext cx="548099" cy="304895"/>
          </a:xfrm>
          <a:prstGeom prst="arc">
            <a:avLst>
              <a:gd name="adj1" fmla="val 11280079"/>
              <a:gd name="adj2" fmla="val 8636"/>
            </a:avLst>
          </a:prstGeom>
          <a:ln w="38100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7" grpId="1" animBg="1"/>
      <p:bldP spid="17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6" grpId="0" animBg="1"/>
      <p:bldP spid="38" grpId="0"/>
      <p:bldP spid="39" grpId="0"/>
      <p:bldP spid="40" grpId="0"/>
      <p:bldP spid="41" grpId="0"/>
      <p:bldP spid="68" grpId="0" animBg="1"/>
      <p:bldP spid="69" grpId="0" animBg="1"/>
      <p:bldP spid="75" grpId="0" animBg="1"/>
      <p:bldP spid="109" grpId="0"/>
      <p:bldP spid="104" grpId="0"/>
      <p:bldP spid="105" grpId="0"/>
      <p:bldP spid="112" grpId="1"/>
      <p:bldP spid="113" grpId="1"/>
      <p:bldP spid="10" grpId="0" animBg="1"/>
      <p:bldP spid="52" grpId="0" animBg="1"/>
      <p:bldP spid="53" grpId="0" animBg="1"/>
      <p:bldP spid="62" grpId="1" animBg="1"/>
      <p:bldP spid="63" grpId="1" animBg="1"/>
      <p:bldP spid="65" grpId="1" animBg="1"/>
      <p:bldP spid="70" grpId="0"/>
      <p:bldP spid="70" grpId="1"/>
      <p:bldP spid="71" grpId="1" animBg="1"/>
      <p:bldP spid="43" grpId="0" animBg="1"/>
      <p:bldP spid="44" grpId="0"/>
      <p:bldP spid="74" grpId="0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Example of Offset Cube’s Front Faces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64" y="1187877"/>
            <a:ext cx="5353050" cy="2800350"/>
          </a:xfrm>
          <a:prstGeom prst="rect">
            <a:avLst/>
          </a:prstGeom>
        </p:spPr>
      </p:pic>
      <p:cxnSp>
        <p:nvCxnSpPr>
          <p:cNvPr id="7" name="Shape 452"/>
          <p:cNvCxnSpPr/>
          <p:nvPr/>
        </p:nvCxnSpPr>
        <p:spPr>
          <a:xfrm rot="10800000" flipH="1">
            <a:off x="355201" y="1052525"/>
            <a:ext cx="8447100" cy="19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" name="幻灯片编号占位符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6" name="云形 5"/>
          <p:cNvSpPr/>
          <p:nvPr/>
        </p:nvSpPr>
        <p:spPr>
          <a:xfrm>
            <a:off x="5612414" y="1581174"/>
            <a:ext cx="3408744" cy="2013757"/>
          </a:xfrm>
          <a:prstGeom prst="clou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5869858" y="1937885"/>
            <a:ext cx="3151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chemeClr val="tx2"/>
                </a:solidFill>
              </a:rPr>
              <a:t>The</a:t>
            </a:r>
            <a:r>
              <a:rPr kumimoji="1" lang="zh-CN" altLang="en-US" sz="2000" dirty="0" smtClean="0">
                <a:solidFill>
                  <a:schemeClr val="tx2"/>
                </a:solidFill>
              </a:rPr>
              <a:t> </a:t>
            </a:r>
            <a:r>
              <a:rPr kumimoji="1" lang="en-US" altLang="zh-CN" sz="2000" dirty="0" smtClean="0">
                <a:solidFill>
                  <a:schemeClr val="tx2"/>
                </a:solidFill>
              </a:rPr>
              <a:t>figure</a:t>
            </a:r>
            <a:r>
              <a:rPr kumimoji="1" lang="zh-CN" altLang="en-US" sz="2000" dirty="0" smtClean="0">
                <a:solidFill>
                  <a:schemeClr val="tx2"/>
                </a:solidFill>
              </a:rPr>
              <a:t> </a:t>
            </a:r>
            <a:r>
              <a:rPr kumimoji="1" lang="en-US" altLang="zh-CN" sz="2000" dirty="0" smtClean="0">
                <a:solidFill>
                  <a:schemeClr val="tx2"/>
                </a:solidFill>
              </a:rPr>
              <a:t>of</a:t>
            </a:r>
            <a:r>
              <a:rPr kumimoji="1" lang="zh-CN" altLang="en-US" sz="2000" dirty="0" smtClean="0">
                <a:solidFill>
                  <a:schemeClr val="tx2"/>
                </a:solidFill>
              </a:rPr>
              <a:t> </a:t>
            </a:r>
            <a:r>
              <a:rPr kumimoji="1" lang="en-US" altLang="zh-CN" sz="2000" dirty="0" smtClean="0">
                <a:solidFill>
                  <a:schemeClr val="tx2"/>
                </a:solidFill>
              </a:rPr>
              <a:t>drawing</a:t>
            </a:r>
            <a:r>
              <a:rPr kumimoji="1" lang="zh-CN" altLang="en-US" sz="2000" dirty="0" smtClean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front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faces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of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22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offset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cubes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on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to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</a:rPr>
              <a:t>an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 err="1">
                <a:solidFill>
                  <a:schemeClr val="tx2"/>
                </a:solidFill>
              </a:rPr>
              <a:t>equirectangular</a:t>
            </a:r>
            <a:r>
              <a:rPr kumimoji="1" lang="zh-CN" altLang="en-US" sz="2000" dirty="0">
                <a:solidFill>
                  <a:schemeClr val="tx2"/>
                </a:solidFill>
              </a:rPr>
              <a:t> </a:t>
            </a:r>
            <a:r>
              <a:rPr kumimoji="1" lang="en-US" altLang="zh-CN" sz="2000" dirty="0" smtClean="0">
                <a:solidFill>
                  <a:schemeClr val="tx2"/>
                </a:solidFill>
              </a:rPr>
              <a:t>image</a:t>
            </a:r>
            <a:r>
              <a:rPr kumimoji="1" lang="en-US" altLang="zh-CN" sz="2000" dirty="0">
                <a:solidFill>
                  <a:schemeClr val="tx2"/>
                </a:solidFill>
              </a:rPr>
              <a:t>.</a:t>
            </a:r>
            <a:endParaRPr kumimoji="1" lang="zh-CN" altLang="en-US" sz="2000" dirty="0">
              <a:solidFill>
                <a:schemeClr val="tx2"/>
              </a:solidFill>
            </a:endParaRPr>
          </a:p>
          <a:p>
            <a:endParaRPr kumimoji="1"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5201" y="3933806"/>
            <a:ext cx="87094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000" dirty="0" smtClean="0"/>
              <a:t>Our</a:t>
            </a:r>
            <a:r>
              <a:rPr lang="zh-CN" altLang="en-US" sz="2000" dirty="0" smtClean="0"/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open</a:t>
            </a:r>
            <a:r>
              <a:rPr lang="zh-CN" altLang="en-US" sz="2000" dirty="0" smtClean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source</a:t>
            </a:r>
            <a:r>
              <a:rPr lang="zh-CN" altLang="en-US" sz="2000" dirty="0" smtClean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tool</a:t>
            </a:r>
            <a:r>
              <a:rPr lang="zh-CN" altLang="en-US" sz="2000" dirty="0" smtClean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/>
              <a:t>can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convert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images </a:t>
            </a:r>
            <a:r>
              <a:rPr lang="en-US" altLang="zh-CN" sz="2000" dirty="0"/>
              <a:t>among different types of </a:t>
            </a:r>
            <a:r>
              <a:rPr lang="en-US" altLang="zh-CN" sz="2000" dirty="0" smtClean="0"/>
              <a:t>projection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methods,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render</a:t>
            </a:r>
            <a:r>
              <a:rPr lang="zh-CN" altLang="en-US" sz="2000" dirty="0" smtClean="0"/>
              <a:t>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user’s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views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000" dirty="0" smtClean="0"/>
              <a:t>from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these</a:t>
            </a:r>
            <a:r>
              <a:rPr lang="zh-CN" altLang="en-US" sz="2000" dirty="0" smtClean="0"/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projection</a:t>
            </a:r>
            <a:r>
              <a:rPr lang="zh-CN" altLang="en-US" sz="2000" dirty="0" smtClean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representations</a:t>
            </a:r>
            <a:r>
              <a:rPr lang="en-US" altLang="zh-CN" sz="2000" dirty="0" smtClean="0"/>
              <a:t>.</a:t>
            </a:r>
            <a:r>
              <a:rPr lang="zh-CN" altLang="en-US" sz="2000" dirty="0" smtClean="0"/>
              <a:t> </a:t>
            </a:r>
            <a:endParaRPr lang="en-US" altLang="zh-CN" sz="2000" dirty="0"/>
          </a:p>
          <a:p>
            <a:r>
              <a:rPr kumimoji="1" lang="en-US" altLang="zh-CN" dirty="0" smtClean="0">
                <a:solidFill>
                  <a:srgbClr val="0070C0"/>
                </a:solidFill>
                <a:hlinkClick r:id="rId4"/>
              </a:rPr>
              <a:t>https</a:t>
            </a:r>
            <a:r>
              <a:rPr kumimoji="1" lang="en-US" altLang="zh-CN" dirty="0" smtClean="0">
                <a:solidFill>
                  <a:srgbClr val="0070C0"/>
                </a:solidFill>
                <a:hlinkClick r:id="rId4"/>
              </a:rPr>
              <a:t>://github.com/bingsyslab/360projection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8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30703</TotalTime>
  <Words>871</Words>
  <Application>Microsoft Macintosh PowerPoint</Application>
  <PresentationFormat>全屏显示(16:9)</PresentationFormat>
  <Paragraphs>165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Microsoft Sans Serif</vt:lpstr>
      <vt:lpstr>Wingdings</vt:lpstr>
      <vt:lpstr>宋体</vt:lpstr>
      <vt:lpstr>Arial</vt:lpstr>
      <vt:lpstr>simple-light-2</vt:lpstr>
      <vt:lpstr>A Measurement Study of Oculus 360 Degree Video Streaming</vt:lpstr>
      <vt:lpstr>Introduction to 360 Degree Video Streaming </vt:lpstr>
      <vt:lpstr>Key Challenges of 360 Degree Video Streaming </vt:lpstr>
      <vt:lpstr>Key Challenges of 360 Degree Video Streaming </vt:lpstr>
      <vt:lpstr>Equirectangular Projection</vt:lpstr>
      <vt:lpstr>Cubic Projection</vt:lpstr>
      <vt:lpstr>Offset Cubic Projection</vt:lpstr>
      <vt:lpstr>Offset Cubic Projection</vt:lpstr>
      <vt:lpstr>Example of Offset Cube’s Front Faces</vt:lpstr>
      <vt:lpstr>Offset Cubes in Oculus</vt:lpstr>
      <vt:lpstr>Visual Quality of Offset Cubes </vt:lpstr>
      <vt:lpstr>Average Sizes of Offset Cube and Equirectangular</vt:lpstr>
      <vt:lpstr>Streaming Adaptation on Oculus</vt:lpstr>
      <vt:lpstr>Wasted Segments Caused by Adaptation Algorithm</vt:lpstr>
      <vt:lpstr>Experiment Setup </vt:lpstr>
      <vt:lpstr>Emulated Tests: View Orientation Adaptation Only</vt:lpstr>
      <vt:lpstr>Real User Tests: Two Dimension Adaptation </vt:lpstr>
      <vt:lpstr>Conclusion</vt:lpstr>
      <vt:lpstr>Thank You!</vt:lpstr>
      <vt:lpstr>Offset Cubic Projection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Streaming: Problems and Applications</dc:title>
  <cp:lastModifiedBy>ChaoZhou</cp:lastModifiedBy>
  <cp:revision>260</cp:revision>
  <dcterms:modified xsi:type="dcterms:W3CDTF">2017-06-21T01:46:15Z</dcterms:modified>
</cp:coreProperties>
</file>